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58" r:id="rId5"/>
  </p:sldMasterIdLst>
  <p:notesMasterIdLst>
    <p:notesMasterId r:id="rId26"/>
  </p:notesMasterIdLst>
  <p:sldIdLst>
    <p:sldId id="258" r:id="rId6"/>
    <p:sldId id="280" r:id="rId7"/>
    <p:sldId id="279" r:id="rId8"/>
    <p:sldId id="288" r:id="rId9"/>
    <p:sldId id="286" r:id="rId10"/>
    <p:sldId id="297" r:id="rId11"/>
    <p:sldId id="281" r:id="rId12"/>
    <p:sldId id="296" r:id="rId13"/>
    <p:sldId id="293" r:id="rId14"/>
    <p:sldId id="298" r:id="rId15"/>
    <p:sldId id="283" r:id="rId16"/>
    <p:sldId id="285" r:id="rId17"/>
    <p:sldId id="289" r:id="rId18"/>
    <p:sldId id="284" r:id="rId19"/>
    <p:sldId id="290" r:id="rId20"/>
    <p:sldId id="291" r:id="rId21"/>
    <p:sldId id="295" r:id="rId22"/>
    <p:sldId id="292" r:id="rId23"/>
    <p:sldId id="299" r:id="rId24"/>
    <p:sldId id="29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AADE"/>
    <a:srgbClr val="008D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75" autoAdjust="0"/>
    <p:restoredTop sz="79303" autoAdjust="0"/>
  </p:normalViewPr>
  <p:slideViewPr>
    <p:cSldViewPr snapToGrid="0" snapToObjects="1">
      <p:cViewPr varScale="1">
        <p:scale>
          <a:sx n="55" d="100"/>
          <a:sy n="55" d="100"/>
        </p:scale>
        <p:origin x="112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notesMaster" Target="notesMasters/notesMaster1.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545C2C-EB84-44C4-A96E-B46B55BA5D28}" type="datetimeFigureOut">
              <a:rPr lang="nl-NL" smtClean="0"/>
              <a:t>06-01-18</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B8F784-DFC6-4B03-920A-A6B570C384CD}" type="slidenum">
              <a:rPr lang="nl-NL" smtClean="0"/>
              <a:t>‹nr.›</a:t>
            </a:fld>
            <a:endParaRPr lang="nl-NL"/>
          </a:p>
        </p:txBody>
      </p:sp>
    </p:spTree>
    <p:extLst>
      <p:ext uri="{BB962C8B-B14F-4D97-AF65-F5344CB8AC3E}">
        <p14:creationId xmlns:p14="http://schemas.microsoft.com/office/powerpoint/2010/main" val="276769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1</a:t>
            </a:fld>
            <a:endParaRPr lang="nl-NL"/>
          </a:p>
        </p:txBody>
      </p:sp>
    </p:spTree>
    <p:extLst>
      <p:ext uri="{BB962C8B-B14F-4D97-AF65-F5344CB8AC3E}">
        <p14:creationId xmlns:p14="http://schemas.microsoft.com/office/powerpoint/2010/main" val="4245067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10</a:t>
            </a:fld>
            <a:endParaRPr lang="nl-NL"/>
          </a:p>
        </p:txBody>
      </p:sp>
    </p:spTree>
    <p:extLst>
      <p:ext uri="{BB962C8B-B14F-4D97-AF65-F5344CB8AC3E}">
        <p14:creationId xmlns:p14="http://schemas.microsoft.com/office/powerpoint/2010/main" val="2041154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11</a:t>
            </a:fld>
            <a:endParaRPr lang="nl-NL"/>
          </a:p>
        </p:txBody>
      </p:sp>
    </p:spTree>
    <p:extLst>
      <p:ext uri="{BB962C8B-B14F-4D97-AF65-F5344CB8AC3E}">
        <p14:creationId xmlns:p14="http://schemas.microsoft.com/office/powerpoint/2010/main" val="2041154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nl-NL" sz="2800" b="0" i="0" u="none" strike="noStrike" kern="1200" cap="none" spc="0" normalizeH="0" baseline="0" noProof="0" dirty="0" smtClean="0">
                <a:ln>
                  <a:noFill/>
                </a:ln>
                <a:solidFill>
                  <a:srgbClr val="662483"/>
                </a:solidFill>
                <a:effectLst/>
                <a:uLnTx/>
                <a:uFillTx/>
                <a:latin typeface="Caecilia LT Std Light"/>
              </a:rPr>
              <a:t>leerlingen houden zelf toegang tot de antwoorden: dit is een </a:t>
            </a:r>
            <a:r>
              <a:rPr kumimoji="0" lang="nl-NL" sz="2800" b="0" i="0" u="sng" strike="noStrike" kern="1200" cap="none" spc="0" normalizeH="0" baseline="0" noProof="0" dirty="0" smtClean="0">
                <a:ln>
                  <a:noFill/>
                </a:ln>
                <a:solidFill>
                  <a:srgbClr val="662483"/>
                </a:solidFill>
                <a:effectLst/>
                <a:uLnTx/>
                <a:uFillTx/>
                <a:latin typeface="Caecilia LT Std Light"/>
              </a:rPr>
              <a:t>didactische</a:t>
            </a:r>
            <a:r>
              <a:rPr kumimoji="0" lang="nl-NL" sz="2800" b="0" i="0" u="none" strike="noStrike" kern="1200" cap="none" spc="0" normalizeH="0" baseline="0" noProof="0" dirty="0" smtClean="0">
                <a:ln>
                  <a:noFill/>
                </a:ln>
                <a:solidFill>
                  <a:srgbClr val="662483"/>
                </a:solidFill>
                <a:effectLst/>
                <a:uLnTx/>
                <a:uFillTx/>
                <a:latin typeface="Caecilia LT Std Light"/>
              </a:rPr>
              <a:t> keuze</a:t>
            </a:r>
          </a:p>
          <a:p>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a:solidFill>
                  <a:prstClr val="black"/>
                </a:solidFill>
              </a:rPr>
              <a:pPr/>
              <a:t>12</a:t>
            </a:fld>
            <a:endParaRPr lang="nl-NL">
              <a:solidFill>
                <a:prstClr val="black"/>
              </a:solidFill>
            </a:endParaRPr>
          </a:p>
        </p:txBody>
      </p:sp>
    </p:spTree>
    <p:extLst>
      <p:ext uri="{BB962C8B-B14F-4D97-AF65-F5344CB8AC3E}">
        <p14:creationId xmlns:p14="http://schemas.microsoft.com/office/powerpoint/2010/main" val="2041154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a:solidFill>
                  <a:prstClr val="black"/>
                </a:solidFill>
              </a:rPr>
              <a:pPr/>
              <a:t>13</a:t>
            </a:fld>
            <a:endParaRPr lang="nl-NL">
              <a:solidFill>
                <a:prstClr val="black"/>
              </a:solidFill>
            </a:endParaRPr>
          </a:p>
        </p:txBody>
      </p:sp>
    </p:spTree>
    <p:extLst>
      <p:ext uri="{BB962C8B-B14F-4D97-AF65-F5344CB8AC3E}">
        <p14:creationId xmlns:p14="http://schemas.microsoft.com/office/powerpoint/2010/main" val="20411546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examens waarvan voldoende afnamegegevens zijn verzameld, worden geanalyseerd met het programma </a:t>
            </a:r>
            <a:r>
              <a:rPr lang="nl-NL" dirty="0" err="1" smtClean="0"/>
              <a:t>TiaPlus</a:t>
            </a:r>
            <a:r>
              <a:rPr lang="nl-NL" dirty="0" smtClean="0"/>
              <a:t>. De rapportages uit dit programma liggen mede ten grondslag aan de N-term die tijdens de normeringsvergadering wordt vastgesteld. Met ingang van 2013 worden van de examens die door CITO gepubliceerd worden ook deze rapportages online gezet. Dit gebeurt gelijktijdig met de publicatie van het examenverslag op CITO site. </a:t>
            </a:r>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14</a:t>
            </a:fld>
            <a:endParaRPr lang="nl-NL"/>
          </a:p>
        </p:txBody>
      </p:sp>
    </p:spTree>
    <p:extLst>
      <p:ext uri="{BB962C8B-B14F-4D97-AF65-F5344CB8AC3E}">
        <p14:creationId xmlns:p14="http://schemas.microsoft.com/office/powerpoint/2010/main" val="2041154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15</a:t>
            </a:fld>
            <a:endParaRPr lang="nl-NL"/>
          </a:p>
        </p:txBody>
      </p:sp>
    </p:spTree>
    <p:extLst>
      <p:ext uri="{BB962C8B-B14F-4D97-AF65-F5344CB8AC3E}">
        <p14:creationId xmlns:p14="http://schemas.microsoft.com/office/powerpoint/2010/main" val="2041154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16</a:t>
            </a:fld>
            <a:endParaRPr lang="nl-NL"/>
          </a:p>
        </p:txBody>
      </p:sp>
    </p:spTree>
    <p:extLst>
      <p:ext uri="{BB962C8B-B14F-4D97-AF65-F5344CB8AC3E}">
        <p14:creationId xmlns:p14="http://schemas.microsoft.com/office/powerpoint/2010/main" val="204115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Op</a:t>
            </a:r>
            <a:r>
              <a:rPr lang="nl-NL" baseline="0" dirty="0" smtClean="0"/>
              <a:t> deze manier kunnen leerlingen die daaraan toe zijn zelfstandig aan de slag</a:t>
            </a:r>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17</a:t>
            </a:fld>
            <a:endParaRPr lang="nl-NL"/>
          </a:p>
        </p:txBody>
      </p:sp>
    </p:spTree>
    <p:extLst>
      <p:ext uri="{BB962C8B-B14F-4D97-AF65-F5344CB8AC3E}">
        <p14:creationId xmlns:p14="http://schemas.microsoft.com/office/powerpoint/2010/main" val="204115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18</a:t>
            </a:fld>
            <a:endParaRPr lang="nl-NL"/>
          </a:p>
        </p:txBody>
      </p:sp>
    </p:spTree>
    <p:extLst>
      <p:ext uri="{BB962C8B-B14F-4D97-AF65-F5344CB8AC3E}">
        <p14:creationId xmlns:p14="http://schemas.microsoft.com/office/powerpoint/2010/main" val="2041154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smtClean="0"/>
              <a:t>Examenblad</a:t>
            </a:r>
            <a:r>
              <a:rPr lang="nl-NL" dirty="0" smtClean="0"/>
              <a:t> biedt alle informatie over de eindexamens</a:t>
            </a:r>
            <a:r>
              <a:rPr lang="nl-NL" baseline="0" dirty="0" smtClean="0"/>
              <a:t> van het ministerie en alle oude examens (gaat terug tot 2002)</a:t>
            </a:r>
          </a:p>
          <a:p>
            <a:pPr>
              <a:spcAft>
                <a:spcPts val="0"/>
              </a:spcAft>
            </a:pPr>
            <a:endParaRPr lang="nl-NL" sz="1200" b="1" dirty="0" smtClean="0">
              <a:effectLst/>
              <a:latin typeface="+mn-lt"/>
              <a:ea typeface="Calibri"/>
            </a:endParaRPr>
          </a:p>
          <a:p>
            <a:pPr>
              <a:spcAft>
                <a:spcPts val="0"/>
              </a:spcAft>
            </a:pPr>
            <a:r>
              <a:rPr lang="nl-NL" sz="1200" b="1" dirty="0" err="1" smtClean="0">
                <a:effectLst/>
                <a:latin typeface="+mn-lt"/>
                <a:ea typeface="Calibri"/>
              </a:rPr>
              <a:t>Studyflow</a:t>
            </a:r>
            <a:r>
              <a:rPr lang="nl-NL" sz="1200" dirty="0" smtClean="0">
                <a:effectLst/>
                <a:latin typeface="+mn-lt"/>
                <a:ea typeface="Calibri"/>
              </a:rPr>
              <a:t> laat de examenstof niet zien. Ze doen dus niets met het examenprogramma. De examenstof wordt dus ook niet uitgelegd, of gelinkt naar plekken waar dat gebeurd, zoals stercollecties. Ze bieden vwo, havo en vmbo </a:t>
            </a:r>
            <a:r>
              <a:rPr lang="nl-NL" sz="1200" dirty="0" err="1" smtClean="0">
                <a:effectLst/>
                <a:latin typeface="+mn-lt"/>
                <a:ea typeface="Calibri"/>
              </a:rPr>
              <a:t>gt</a:t>
            </a:r>
            <a:r>
              <a:rPr lang="nl-NL" sz="1200" dirty="0" smtClean="0">
                <a:effectLst/>
                <a:latin typeface="+mn-lt"/>
                <a:ea typeface="Calibri"/>
              </a:rPr>
              <a:t> aan. Vmbo </a:t>
            </a:r>
            <a:r>
              <a:rPr lang="nl-NL" sz="1200" dirty="0" err="1" smtClean="0">
                <a:effectLst/>
                <a:latin typeface="+mn-lt"/>
                <a:ea typeface="Calibri"/>
              </a:rPr>
              <a:t>kb</a:t>
            </a:r>
            <a:r>
              <a:rPr lang="nl-NL" sz="1200" dirty="0" smtClean="0">
                <a:effectLst/>
                <a:latin typeface="+mn-lt"/>
                <a:ea typeface="Calibri"/>
              </a:rPr>
              <a:t> en </a:t>
            </a:r>
            <a:r>
              <a:rPr lang="nl-NL" sz="1200" dirty="0" err="1" smtClean="0">
                <a:effectLst/>
                <a:latin typeface="+mn-lt"/>
                <a:ea typeface="Calibri"/>
              </a:rPr>
              <a:t>bb</a:t>
            </a:r>
            <a:r>
              <a:rPr lang="nl-NL" sz="1200" dirty="0" smtClean="0">
                <a:effectLst/>
                <a:latin typeface="+mn-lt"/>
                <a:ea typeface="Calibri"/>
              </a:rPr>
              <a:t> niet. </a:t>
            </a:r>
            <a:endParaRPr lang="nl-NL" sz="1200" dirty="0" smtClean="0">
              <a:effectLst/>
              <a:latin typeface="Times New Roman"/>
              <a:ea typeface="Calibri"/>
            </a:endParaRPr>
          </a:p>
          <a:p>
            <a:pPr>
              <a:spcAft>
                <a:spcPts val="0"/>
              </a:spcAft>
            </a:pPr>
            <a:r>
              <a:rPr lang="nl-NL" sz="1200" dirty="0" smtClean="0">
                <a:effectLst/>
                <a:latin typeface="+mn-lt"/>
                <a:ea typeface="Calibri"/>
              </a:rPr>
              <a:t>Belangrijkste verschil is echter dat </a:t>
            </a:r>
            <a:r>
              <a:rPr lang="nl-NL" sz="1200" dirty="0" err="1" smtClean="0">
                <a:effectLst/>
                <a:latin typeface="+mn-lt"/>
                <a:ea typeface="Calibri"/>
              </a:rPr>
              <a:t>studyflow</a:t>
            </a:r>
            <a:r>
              <a:rPr lang="nl-NL" sz="1200" dirty="0" smtClean="0">
                <a:effectLst/>
                <a:latin typeface="+mn-lt"/>
                <a:ea typeface="Calibri"/>
              </a:rPr>
              <a:t> de vragen niet aan de examenstof gekoppeld heeft. Zo kun je dus niet zien wat goed en niet goed gaat. En kun je ook niet gericht oefenen.</a:t>
            </a:r>
            <a:endParaRPr lang="nl-NL" sz="1200" dirty="0" smtClean="0">
              <a:effectLst/>
              <a:latin typeface="Times New Roman"/>
              <a:ea typeface="Calibri"/>
            </a:endParaRPr>
          </a:p>
          <a:p>
            <a:pPr>
              <a:spcAft>
                <a:spcPts val="0"/>
              </a:spcAft>
            </a:pPr>
            <a:r>
              <a:rPr lang="nl-NL" sz="1200" dirty="0" smtClean="0">
                <a:effectLst/>
                <a:latin typeface="+mn-lt"/>
                <a:ea typeface="Calibri"/>
              </a:rPr>
              <a:t>Voor een aantal vakken / examens hebben ze dat wel gedaan, maar voor het overgrote deel niet. En waar dat wel gekoppeld is, is die zo 'grof' dat het geen informatie oplevert.</a:t>
            </a:r>
            <a:endParaRPr lang="nl-NL" sz="1200" dirty="0" smtClean="0">
              <a:effectLst/>
              <a:latin typeface="Times New Roman"/>
              <a:ea typeface="Calibri"/>
            </a:endParaRPr>
          </a:p>
          <a:p>
            <a:r>
              <a:rPr lang="nl-NL" dirty="0" smtClean="0"/>
              <a:t>(logo </a:t>
            </a:r>
            <a:r>
              <a:rPr lang="nl-NL" dirty="0" err="1" smtClean="0"/>
              <a:t>studyflow</a:t>
            </a:r>
            <a:r>
              <a:rPr lang="nl-NL" dirty="0" smtClean="0"/>
              <a:t> is gepikt van </a:t>
            </a:r>
            <a:r>
              <a:rPr lang="nl-NL" dirty="0" err="1" smtClean="0"/>
              <a:t>icesave</a:t>
            </a:r>
            <a:r>
              <a:rPr lang="nl-NL" dirty="0" smtClean="0"/>
              <a:t>)</a:t>
            </a:r>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19</a:t>
            </a:fld>
            <a:endParaRPr lang="nl-NL"/>
          </a:p>
        </p:txBody>
      </p:sp>
    </p:spTree>
    <p:extLst>
      <p:ext uri="{BB962C8B-B14F-4D97-AF65-F5344CB8AC3E}">
        <p14:creationId xmlns:p14="http://schemas.microsoft.com/office/powerpoint/2010/main" val="2041154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Eindexamensite ontvangt </a:t>
            </a:r>
            <a:r>
              <a:rPr lang="nl-NL" baseline="0" dirty="0" smtClean="0"/>
              <a:t>jaarlijks de eindexamens direct na de examenperiode zodat de nieuwe examens gedigitaliseerd kunnen worden voor het volgende schooljaar.</a:t>
            </a:r>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2</a:t>
            </a:fld>
            <a:endParaRPr lang="nl-NL"/>
          </a:p>
        </p:txBody>
      </p:sp>
    </p:spTree>
    <p:extLst>
      <p:ext uri="{BB962C8B-B14F-4D97-AF65-F5344CB8AC3E}">
        <p14:creationId xmlns:p14="http://schemas.microsoft.com/office/powerpoint/2010/main" val="2041154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20</a:t>
            </a:fld>
            <a:endParaRPr lang="nl-NL"/>
          </a:p>
        </p:txBody>
      </p:sp>
    </p:spTree>
    <p:extLst>
      <p:ext uri="{BB962C8B-B14F-4D97-AF65-F5344CB8AC3E}">
        <p14:creationId xmlns:p14="http://schemas.microsoft.com/office/powerpoint/2010/main" val="2041154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a:ln/>
        </p:spPr>
      </p:sp>
      <p:sp>
        <p:nvSpPr>
          <p:cNvPr id="39939" name="Tijdelijke aanduiding voor notities 2"/>
          <p:cNvSpPr>
            <a:spLocks noGrp="1"/>
          </p:cNvSpPr>
          <p:nvPr>
            <p:ph type="body" idx="1"/>
          </p:nvPr>
        </p:nvSpPr>
        <p:spPr>
          <a:noFill/>
        </p:spPr>
        <p:txBody>
          <a:bodyPr/>
          <a:lstStyle/>
          <a:p>
            <a:r>
              <a:rPr lang="nl-NL" altLang="nl-NL" b="1" dirty="0" smtClean="0"/>
              <a:t>Overzicht biedt</a:t>
            </a:r>
            <a:r>
              <a:rPr lang="nl-NL" altLang="nl-NL" b="1" baseline="0" dirty="0" smtClean="0"/>
              <a:t> inzicht in de collecties: wat is open en via </a:t>
            </a:r>
            <a:r>
              <a:rPr lang="nl-NL" altLang="nl-NL" b="1" baseline="0" dirty="0" err="1" smtClean="0"/>
              <a:t>Wikiwisj</a:t>
            </a:r>
            <a:r>
              <a:rPr lang="nl-NL" altLang="nl-NL" b="1" baseline="0" dirty="0" smtClean="0"/>
              <a:t> </a:t>
            </a:r>
            <a:r>
              <a:rPr lang="nl-NL" altLang="nl-NL" b="1" baseline="0" dirty="0" err="1" smtClean="0"/>
              <a:t>beshcikbaar</a:t>
            </a:r>
            <a:r>
              <a:rPr lang="nl-NL" altLang="nl-NL" b="1" baseline="0" dirty="0" smtClean="0"/>
              <a:t> en te arrangeren en wat is alleen voor leden. </a:t>
            </a:r>
          </a:p>
          <a:p>
            <a:r>
              <a:rPr lang="nl-NL" altLang="nl-NL" b="0" baseline="0" dirty="0" smtClean="0"/>
              <a:t>Links:  oranje cirkel moet </a:t>
            </a:r>
            <a:r>
              <a:rPr lang="nl-NL" altLang="nl-NL" b="0" baseline="0" dirty="0" err="1" smtClean="0"/>
              <a:t>Wikiwijs</a:t>
            </a:r>
            <a:r>
              <a:rPr lang="nl-NL" altLang="nl-NL" b="0" baseline="0" dirty="0" smtClean="0"/>
              <a:t> voorstellen. (</a:t>
            </a:r>
            <a:r>
              <a:rPr lang="nl-NL" altLang="nl-NL" b="0" baseline="0" dirty="0" err="1" smtClean="0"/>
              <a:t>Wikiwijs</a:t>
            </a:r>
            <a:r>
              <a:rPr lang="nl-NL" altLang="nl-NL" b="0" baseline="0" dirty="0" smtClean="0"/>
              <a:t>=website voor zoeken en aanpassen van open digitaal leermateriaal) Stercollecties staan in </a:t>
            </a:r>
            <a:r>
              <a:rPr lang="nl-NL" altLang="nl-NL" b="0" baseline="0" dirty="0" err="1" smtClean="0"/>
              <a:t>Wikiwijs</a:t>
            </a:r>
            <a:r>
              <a:rPr lang="nl-NL" altLang="nl-NL" b="0" baseline="0" dirty="0" smtClean="0"/>
              <a:t> en zijn daar ook aan te passen. </a:t>
            </a:r>
            <a:r>
              <a:rPr lang="nl-NL" altLang="nl-NL" b="0" baseline="0" dirty="0" err="1" smtClean="0"/>
              <a:t>Sc’s</a:t>
            </a:r>
            <a:r>
              <a:rPr lang="nl-NL" altLang="nl-NL" b="0" baseline="0" dirty="0" smtClean="0"/>
              <a:t> worden ontwikkeld door 2 partijen: </a:t>
            </a:r>
            <a:r>
              <a:rPr lang="nl-NL" altLang="nl-NL" b="0" baseline="0" dirty="0" err="1" smtClean="0"/>
              <a:t>StudioVO</a:t>
            </a:r>
            <a:r>
              <a:rPr lang="nl-NL" altLang="nl-NL" b="0" baseline="0" dirty="0" smtClean="0"/>
              <a:t> en de </a:t>
            </a:r>
            <a:r>
              <a:rPr lang="nl-NL" altLang="nl-NL" b="0" baseline="0" dirty="0" err="1" smtClean="0"/>
              <a:t>Wageningse</a:t>
            </a:r>
            <a:r>
              <a:rPr lang="nl-NL" altLang="nl-NL" b="0" baseline="0" dirty="0" smtClean="0"/>
              <a:t> Methode. </a:t>
            </a:r>
            <a:r>
              <a:rPr lang="nl-NL" dirty="0" smtClean="0"/>
              <a:t>Het leermateriaal van de Stercollecties van Math4all blijft ook na 1 augustus 2014 open beschikbaar. Ook blijft Math4all het leermateriaal onderhouden. Echter, na 1 augustus 2014 kan VO-content niet garanderen dat de collecties blijven voldoen aan de criteria van een Stercollectie.</a:t>
            </a:r>
            <a:endParaRPr lang="nl-NL" altLang="nl-NL" b="0" dirty="0" smtClean="0"/>
          </a:p>
          <a:p>
            <a:endParaRPr lang="nl-NL" altLang="nl-NL" b="1" dirty="0" smtClean="0"/>
          </a:p>
          <a:p>
            <a:r>
              <a:rPr lang="nl-NL" altLang="nl-NL" dirty="0" smtClean="0"/>
              <a:t>Rechts: collecties alleen voor deelnemers</a:t>
            </a:r>
          </a:p>
          <a:p>
            <a:r>
              <a:rPr lang="nl-NL" altLang="nl-NL" dirty="0" smtClean="0"/>
              <a:t>Eindexamensite</a:t>
            </a:r>
          </a:p>
          <a:p>
            <a:r>
              <a:rPr lang="nl-NL" altLang="nl-NL" dirty="0" err="1" smtClean="0"/>
              <a:t>StudioRekenen</a:t>
            </a:r>
            <a:r>
              <a:rPr lang="nl-NL" altLang="nl-NL" dirty="0" smtClean="0"/>
              <a:t> en </a:t>
            </a:r>
            <a:r>
              <a:rPr lang="nl-NL" altLang="nl-NL" dirty="0" err="1" smtClean="0"/>
              <a:t>Count</a:t>
            </a:r>
            <a:r>
              <a:rPr lang="nl-NL" altLang="nl-NL" dirty="0" smtClean="0"/>
              <a:t> on Me</a:t>
            </a:r>
          </a:p>
          <a:p>
            <a:endParaRPr lang="nl-NL" altLang="nl-NL" dirty="0" smtClean="0"/>
          </a:p>
          <a:p>
            <a:r>
              <a:rPr lang="nl-NL" altLang="nl-NL" dirty="0" smtClean="0"/>
              <a:t>Nu eerst meer informatie over de </a:t>
            </a:r>
            <a:r>
              <a:rPr lang="nl-NL" altLang="nl-NL" dirty="0" err="1" smtClean="0"/>
              <a:t>SC’s</a:t>
            </a:r>
            <a:endParaRPr lang="nl-NL" altLang="nl-NL" dirty="0" smtClean="0"/>
          </a:p>
        </p:txBody>
      </p:sp>
      <p:sp>
        <p:nvSpPr>
          <p:cNvPr id="39940" name="Tijdelijke aanduiding voor dianumm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03276" indent="-270491" eaLnBrk="0" hangingPunct="0">
              <a:defRPr>
                <a:solidFill>
                  <a:schemeClr val="tx1"/>
                </a:solidFill>
                <a:latin typeface="Arial" charset="0"/>
                <a:cs typeface="Arial" charset="0"/>
              </a:defRPr>
            </a:lvl2pPr>
            <a:lvl3pPr marL="1081964" indent="-216393" eaLnBrk="0" hangingPunct="0">
              <a:defRPr>
                <a:solidFill>
                  <a:schemeClr val="tx1"/>
                </a:solidFill>
                <a:latin typeface="Arial" charset="0"/>
                <a:cs typeface="Arial" charset="0"/>
              </a:defRPr>
            </a:lvl3pPr>
            <a:lvl4pPr marL="1514749" indent="-216393" eaLnBrk="0" hangingPunct="0">
              <a:defRPr>
                <a:solidFill>
                  <a:schemeClr val="tx1"/>
                </a:solidFill>
                <a:latin typeface="Arial" charset="0"/>
                <a:cs typeface="Arial" charset="0"/>
              </a:defRPr>
            </a:lvl4pPr>
            <a:lvl5pPr marL="1947535" indent="-216393" eaLnBrk="0" hangingPunct="0">
              <a:defRPr>
                <a:solidFill>
                  <a:schemeClr val="tx1"/>
                </a:solidFill>
                <a:latin typeface="Arial" charset="0"/>
                <a:cs typeface="Arial" charset="0"/>
              </a:defRPr>
            </a:lvl5pPr>
            <a:lvl6pPr marL="2380320" indent="-216393" eaLnBrk="0" fontAlgn="base" hangingPunct="0">
              <a:spcBef>
                <a:spcPct val="0"/>
              </a:spcBef>
              <a:spcAft>
                <a:spcPct val="0"/>
              </a:spcAft>
              <a:defRPr>
                <a:solidFill>
                  <a:schemeClr val="tx1"/>
                </a:solidFill>
                <a:latin typeface="Arial" charset="0"/>
                <a:cs typeface="Arial" charset="0"/>
              </a:defRPr>
            </a:lvl6pPr>
            <a:lvl7pPr marL="2813106" indent="-216393" eaLnBrk="0" fontAlgn="base" hangingPunct="0">
              <a:spcBef>
                <a:spcPct val="0"/>
              </a:spcBef>
              <a:spcAft>
                <a:spcPct val="0"/>
              </a:spcAft>
              <a:defRPr>
                <a:solidFill>
                  <a:schemeClr val="tx1"/>
                </a:solidFill>
                <a:latin typeface="Arial" charset="0"/>
                <a:cs typeface="Arial" charset="0"/>
              </a:defRPr>
            </a:lvl7pPr>
            <a:lvl8pPr marL="3245891" indent="-216393" eaLnBrk="0" fontAlgn="base" hangingPunct="0">
              <a:spcBef>
                <a:spcPct val="0"/>
              </a:spcBef>
              <a:spcAft>
                <a:spcPct val="0"/>
              </a:spcAft>
              <a:defRPr>
                <a:solidFill>
                  <a:schemeClr val="tx1"/>
                </a:solidFill>
                <a:latin typeface="Arial" charset="0"/>
                <a:cs typeface="Arial" charset="0"/>
              </a:defRPr>
            </a:lvl8pPr>
            <a:lvl9pPr marL="3678677" indent="-216393" eaLnBrk="0" fontAlgn="base" hangingPunct="0">
              <a:spcBef>
                <a:spcPct val="0"/>
              </a:spcBef>
              <a:spcAft>
                <a:spcPct val="0"/>
              </a:spcAft>
              <a:defRPr>
                <a:solidFill>
                  <a:schemeClr val="tx1"/>
                </a:solidFill>
                <a:latin typeface="Arial" charset="0"/>
                <a:cs typeface="Arial" charset="0"/>
              </a:defRPr>
            </a:lvl9pPr>
          </a:lstStyle>
          <a:p>
            <a:pPr eaLnBrk="1" hangingPunct="1"/>
            <a:fld id="{8644B5D7-7361-4FB4-8C44-DE1C2031EBA9}" type="slidenum">
              <a:rPr lang="nl-NL" altLang="nl-NL" smtClean="0">
                <a:solidFill>
                  <a:prstClr val="black"/>
                </a:solidFill>
              </a:rPr>
              <a:pPr eaLnBrk="1" hangingPunct="1"/>
              <a:t>3</a:t>
            </a:fld>
            <a:endParaRPr lang="nl-NL" altLang="nl-NL" smtClean="0">
              <a:solidFill>
                <a:prstClr val="black"/>
              </a:solidFill>
            </a:endParaRPr>
          </a:p>
        </p:txBody>
      </p:sp>
    </p:spTree>
    <p:extLst>
      <p:ext uri="{BB962C8B-B14F-4D97-AF65-F5344CB8AC3E}">
        <p14:creationId xmlns:p14="http://schemas.microsoft.com/office/powerpoint/2010/main" val="1871049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NU: Nieuwe mogelijkheden EES worden nu ingebouwd.</a:t>
            </a:r>
            <a:r>
              <a:rPr lang="nl-NL" baseline="0" dirty="0" smtClean="0"/>
              <a:t> Vanaf januari 2015 beschikbaar dus ruim op tijd voor de eindexamens 2015.</a:t>
            </a:r>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4</a:t>
            </a:fld>
            <a:endParaRPr lang="nl-NL"/>
          </a:p>
        </p:txBody>
      </p:sp>
    </p:spTree>
    <p:extLst>
      <p:ext uri="{BB962C8B-B14F-4D97-AF65-F5344CB8AC3E}">
        <p14:creationId xmlns:p14="http://schemas.microsoft.com/office/powerpoint/2010/main" val="2041154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Eindexamensite ontvangt </a:t>
            </a:r>
            <a:r>
              <a:rPr lang="nl-NL" baseline="0" dirty="0" smtClean="0"/>
              <a:t>jaarlijks de eindexamens direct na de examenperiode zodat de nieuwe examens gedigitaliseerd kunnen worden voor het volgende schooljaar.</a:t>
            </a:r>
          </a:p>
          <a:p>
            <a:r>
              <a:rPr lang="nl-NL" baseline="0" dirty="0" smtClean="0"/>
              <a:t>Ook digitale examens (Muziek, Kunst) worden toegevoegd als het CITO de bijbehorende bestanden vrij geeft.</a:t>
            </a:r>
          </a:p>
          <a:p>
            <a:r>
              <a:rPr lang="nl-NL" baseline="0" dirty="0" smtClean="0"/>
              <a:t>Waarom niet alle examens? In het begin niet alle examens op EES gezet. EES zet nu telkens de nieuwste examens op de website</a:t>
            </a:r>
          </a:p>
          <a:p>
            <a:endParaRPr lang="nl-NL" baseline="0" dirty="0" smtClean="0"/>
          </a:p>
          <a:p>
            <a:pPr marL="342900" lvl="0" indent="-342900">
              <a:lnSpc>
                <a:spcPct val="115000"/>
              </a:lnSpc>
              <a:spcAft>
                <a:spcPts val="0"/>
              </a:spcAft>
              <a:buFont typeface="+mj-lt"/>
              <a:buAutoNum type="arabicPeriod"/>
            </a:pPr>
            <a:r>
              <a:rPr lang="nl-NL" sz="1200" dirty="0" smtClean="0">
                <a:effectLst/>
                <a:latin typeface="+mn-lt"/>
                <a:ea typeface="Calibri"/>
                <a:cs typeface="Times New Roman"/>
              </a:rPr>
              <a:t>Alle vakken die er nu op staan </a:t>
            </a:r>
            <a:r>
              <a:rPr lang="nl-NL" sz="1200" dirty="0" smtClean="0">
                <a:effectLst/>
                <a:latin typeface="+mn-lt"/>
                <a:ea typeface="Calibri"/>
                <a:cs typeface="Times New Roman"/>
                <a:sym typeface="Wingdings"/>
              </a:rPr>
              <a:t></a:t>
            </a:r>
            <a:r>
              <a:rPr lang="nl-NL" sz="1200" dirty="0" smtClean="0">
                <a:effectLst/>
                <a:latin typeface="+mn-lt"/>
                <a:ea typeface="Calibri"/>
                <a:cs typeface="Times New Roman"/>
              </a:rPr>
              <a:t> blijven erop staan / worden geactualiseerd examenprogramma wordt geactualiseerd </a:t>
            </a:r>
          </a:p>
          <a:p>
            <a:pPr marL="342900" lvl="0" indent="-342900">
              <a:lnSpc>
                <a:spcPct val="115000"/>
              </a:lnSpc>
              <a:spcAft>
                <a:spcPts val="0"/>
              </a:spcAft>
              <a:buFont typeface="+mj-lt"/>
              <a:buAutoNum type="arabicPeriod"/>
            </a:pPr>
            <a:r>
              <a:rPr lang="nl-NL" sz="1200" dirty="0" smtClean="0">
                <a:effectLst/>
                <a:latin typeface="+mn-lt"/>
                <a:ea typeface="Calibri"/>
                <a:cs typeface="Times New Roman"/>
              </a:rPr>
              <a:t>Pilot: Kunst, Muziek en Rekenen: afhankelijk van bronmateriaal bijv. audiobestanden Muziek, video’s Kunst, examen Rekenen (CITO maakt dat niet openbaar). Audiobestanden zijn niet altijd openbaar. Afhankelijk van CITO. </a:t>
            </a:r>
          </a:p>
          <a:p>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5</a:t>
            </a:fld>
            <a:endParaRPr lang="nl-NL"/>
          </a:p>
        </p:txBody>
      </p:sp>
    </p:spTree>
    <p:extLst>
      <p:ext uri="{BB962C8B-B14F-4D97-AF65-F5344CB8AC3E}">
        <p14:creationId xmlns:p14="http://schemas.microsoft.com/office/powerpoint/2010/main" val="2041154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6</a:t>
            </a:fld>
            <a:endParaRPr lang="nl-NL"/>
          </a:p>
        </p:txBody>
      </p:sp>
    </p:spTree>
    <p:extLst>
      <p:ext uri="{BB962C8B-B14F-4D97-AF65-F5344CB8AC3E}">
        <p14:creationId xmlns:p14="http://schemas.microsoft.com/office/powerpoint/2010/main" val="2041154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Eindexamensite ontvangt </a:t>
            </a:r>
            <a:r>
              <a:rPr lang="nl-NL" baseline="0" dirty="0" smtClean="0"/>
              <a:t>jaarlijks de eindexamens direct na de examenperiode zodat de nieuwe examens gedigitaliseerd kunnen worden voor het volgende schooljaar.</a:t>
            </a:r>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7</a:t>
            </a:fld>
            <a:endParaRPr lang="nl-NL"/>
          </a:p>
        </p:txBody>
      </p:sp>
    </p:spTree>
    <p:extLst>
      <p:ext uri="{BB962C8B-B14F-4D97-AF65-F5344CB8AC3E}">
        <p14:creationId xmlns:p14="http://schemas.microsoft.com/office/powerpoint/2010/main" val="2041154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200" b="0" i="0" u="none" strike="noStrike" kern="1200" cap="none" spc="0" normalizeH="0" baseline="0" noProof="0" dirty="0" smtClean="0">
                <a:ln>
                  <a:noFill/>
                </a:ln>
                <a:solidFill>
                  <a:prstClr val="black"/>
                </a:solidFill>
                <a:effectLst/>
                <a:uLnTx/>
                <a:uFillTx/>
                <a:latin typeface="+mn-lt"/>
              </a:rPr>
              <a:t>Demonstratie: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smtClean="0">
                <a:ln>
                  <a:noFill/>
                </a:ln>
                <a:solidFill>
                  <a:prstClr val="black"/>
                </a:solidFill>
                <a:effectLst/>
                <a:uLnTx/>
                <a:uFillTx/>
                <a:latin typeface="+mn-lt"/>
              </a:rPr>
              <a:t>Klik op het plaatje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smtClean="0">
                <a:ln>
                  <a:noFill/>
                </a:ln>
                <a:solidFill>
                  <a:prstClr val="black"/>
                </a:solidFill>
                <a:effectLst/>
                <a:uLnTx/>
                <a:uFillTx/>
                <a:latin typeface="+mn-lt"/>
              </a:rPr>
              <a:t>Log in met je Entree-account (laat ook zien hoe je je school kunt kiezen)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smtClean="0">
                <a:ln>
                  <a:noFill/>
                </a:ln>
                <a:solidFill>
                  <a:prstClr val="black"/>
                </a:solidFill>
                <a:effectLst/>
                <a:uLnTx/>
                <a:uFillTx/>
                <a:latin typeface="+mn-lt"/>
              </a:rPr>
              <a:t>Laat zien hoe je een profiel aanmaakt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smtClean="0">
                <a:ln>
                  <a:noFill/>
                </a:ln>
                <a:solidFill>
                  <a:prstClr val="black"/>
                </a:solidFill>
                <a:effectLst/>
                <a:uLnTx/>
                <a:uFillTx/>
                <a:latin typeface="+mn-lt"/>
              </a:rPr>
              <a:t>Navigeer naar een Eindexamen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smtClean="0">
                <a:ln>
                  <a:noFill/>
                </a:ln>
                <a:solidFill>
                  <a:prstClr val="black"/>
                </a:solidFill>
                <a:effectLst/>
                <a:uLnTx/>
                <a:uFillTx/>
                <a:latin typeface="+mn-lt"/>
              </a:rPr>
              <a:t>Maak een stuk of vijf vragen (kies een examen met open en meerkeuze vragen) bijv. Nederlands 2013-1 vraag 1 t/m 7, Biologie 2013-1</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smtClean="0">
                <a:ln>
                  <a:noFill/>
                </a:ln>
                <a:solidFill>
                  <a:prstClr val="black"/>
                </a:solidFill>
                <a:effectLst/>
                <a:uLnTx/>
                <a:uFillTx/>
                <a:latin typeface="+mn-lt"/>
              </a:rPr>
              <a:t>Klik naar de antwoorden en laat de tabel zien (Eerste kolom: antwoord leerling, tweede kolom: goede antwoord, derde kolom: puntentelling)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smtClean="0">
                <a:ln>
                  <a:noFill/>
                </a:ln>
                <a:solidFill>
                  <a:prstClr val="black"/>
                </a:solidFill>
                <a:effectLst/>
                <a:uLnTx/>
                <a:uFillTx/>
                <a:latin typeface="+mn-lt"/>
              </a:rPr>
              <a:t>Laat zien dat leerlingen zelf nakijken en dat bij rapport doorgeklikt kan worden naar uitleg.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smtClean="0">
                <a:ln>
                  <a:noFill/>
                </a:ln>
                <a:solidFill>
                  <a:prstClr val="black"/>
                </a:solidFill>
                <a:effectLst/>
                <a:uLnTx/>
                <a:uFillTx/>
                <a:latin typeface="+mn-lt"/>
              </a:rPr>
              <a:t>Laat als voorbeeld muziekexamen zien (audio)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smtClean="0">
                <a:ln>
                  <a:noFill/>
                </a:ln>
                <a:solidFill>
                  <a:prstClr val="black"/>
                </a:solidFill>
                <a:effectLst/>
                <a:uLnTx/>
                <a:uFillTx/>
                <a:latin typeface="+mn-lt"/>
              </a:rPr>
              <a:t>Bij de uitleg is rechts te zien: alleen vragen oefenen van één onderwerp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smtClean="0">
                <a:ln>
                  <a:noFill/>
                </a:ln>
                <a:solidFill>
                  <a:prstClr val="black"/>
                </a:solidFill>
                <a:effectLst/>
                <a:uLnTx/>
                <a:uFillTx/>
                <a:latin typeface="+mn-lt"/>
              </a:rPr>
              <a:t>Geef uitleg: nu nog in te vullen door docenten en leerlingen, wordt straks alleen door docenten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smtClean="0">
                <a:ln>
                  <a:noFill/>
                </a:ln>
                <a:solidFill>
                  <a:prstClr val="black"/>
                </a:solidFill>
                <a:effectLst/>
                <a:uLnTx/>
                <a:uFillTx/>
                <a:latin typeface="+mn-lt"/>
              </a:rPr>
              <a:t>Laat het menu Examenstof zien (bijv. Geschiedenis)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nl-NL" sz="1200" b="0" i="0" u="none" strike="noStrike" kern="1200" cap="none" spc="0" normalizeH="0" baseline="0" noProof="0" dirty="0" smtClean="0">
                <a:ln>
                  <a:noFill/>
                </a:ln>
                <a:solidFill>
                  <a:prstClr val="black"/>
                </a:solidFill>
                <a:effectLst/>
                <a:uLnTx/>
                <a:uFillTx/>
                <a:latin typeface="+mn-lt"/>
              </a:rPr>
              <a:t>Laat het menu Examenrooster zien</a:t>
            </a:r>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8</a:t>
            </a:fld>
            <a:endParaRPr lang="nl-NL"/>
          </a:p>
        </p:txBody>
      </p:sp>
    </p:spTree>
    <p:extLst>
      <p:ext uri="{BB962C8B-B14F-4D97-AF65-F5344CB8AC3E}">
        <p14:creationId xmlns:p14="http://schemas.microsoft.com/office/powerpoint/2010/main" val="2041154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Eindexamensite ontvangt </a:t>
            </a:r>
            <a:r>
              <a:rPr lang="nl-NL" baseline="0" dirty="0" smtClean="0"/>
              <a:t>jaarlijks de eindexamens direct na de examenperiode zodat de nieuwe examens gedigitaliseerd kunnen worden voor het volgende schooljaar.</a:t>
            </a:r>
            <a:endParaRPr lang="nl-NL" dirty="0"/>
          </a:p>
        </p:txBody>
      </p:sp>
      <p:sp>
        <p:nvSpPr>
          <p:cNvPr id="4" name="Tijdelijke aanduiding voor dianummer 3"/>
          <p:cNvSpPr>
            <a:spLocks noGrp="1"/>
          </p:cNvSpPr>
          <p:nvPr>
            <p:ph type="sldNum" sz="quarter" idx="10"/>
          </p:nvPr>
        </p:nvSpPr>
        <p:spPr/>
        <p:txBody>
          <a:bodyPr/>
          <a:lstStyle/>
          <a:p>
            <a:fld id="{5DB8F784-DFC6-4B03-920A-A6B570C384CD}" type="slidenum">
              <a:rPr lang="nl-NL" smtClean="0"/>
              <a:t>9</a:t>
            </a:fld>
            <a:endParaRPr lang="nl-NL"/>
          </a:p>
        </p:txBody>
      </p:sp>
    </p:spTree>
    <p:extLst>
      <p:ext uri="{BB962C8B-B14F-4D97-AF65-F5344CB8AC3E}">
        <p14:creationId xmlns:p14="http://schemas.microsoft.com/office/powerpoint/2010/main" val="2041154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268411" cy="1470025"/>
          </a:xfrm>
        </p:spPr>
        <p:txBody>
          <a:bodyPr/>
          <a:lstStyle>
            <a:lvl1pPr algn="l">
              <a:defRPr/>
            </a:lvl1p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en-US" dirty="0"/>
          </a:p>
        </p:txBody>
      </p:sp>
      <p:sp>
        <p:nvSpPr>
          <p:cNvPr id="3" name="Subtitle 2"/>
          <p:cNvSpPr>
            <a:spLocks noGrp="1"/>
          </p:cNvSpPr>
          <p:nvPr>
            <p:ph type="subTitle" idx="1"/>
          </p:nvPr>
        </p:nvSpPr>
        <p:spPr>
          <a:xfrm>
            <a:off x="685799" y="3886200"/>
            <a:ext cx="7268411" cy="1752600"/>
          </a:xfrm>
          <a:prstGeom prst="rect">
            <a:avLst/>
          </a:prstGeom>
        </p:spPr>
        <p:txBody>
          <a:bodyPr/>
          <a:lstStyle>
            <a:lvl1pPr marL="0" indent="0" algn="l">
              <a:buNone/>
              <a:defRPr sz="2800" b="0" i="0">
                <a:solidFill>
                  <a:srgbClr val="662483"/>
                </a:solidFill>
                <a:latin typeface="Caecilia LT Std Light"/>
                <a:cs typeface="Caecilia LT Std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subtitle</a:t>
            </a:r>
            <a:r>
              <a:rPr lang="nl-NL" dirty="0" smtClean="0"/>
              <a:t> </a:t>
            </a:r>
            <a:r>
              <a:rPr lang="nl-NL" dirty="0" err="1" smtClean="0"/>
              <a:t>style</a:t>
            </a:r>
            <a:endParaRPr lang="en-US" dirty="0"/>
          </a:p>
        </p:txBody>
      </p:sp>
      <p:sp>
        <p:nvSpPr>
          <p:cNvPr id="4" name="Date Placeholder 3"/>
          <p:cNvSpPr>
            <a:spLocks noGrp="1"/>
          </p:cNvSpPr>
          <p:nvPr>
            <p:ph type="dt" sz="half" idx="10"/>
          </p:nvPr>
        </p:nvSpPr>
        <p:spPr/>
        <p:txBody>
          <a:bodyPr/>
          <a:lstStyle/>
          <a:p>
            <a:fld id="{5647101D-AC74-C146-BE23-B751A26542B9}" type="datetimeFigureOut">
              <a:rPr lang="en-US" smtClean="0"/>
              <a:t>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12E7-1A08-F64B-831F-6D25CF1001B7}" type="slidenum">
              <a:rPr lang="en-US" smtClean="0"/>
              <a:t>‹nr.›</a:t>
            </a:fld>
            <a:endParaRPr lang="en-US"/>
          </a:p>
        </p:txBody>
      </p:sp>
    </p:spTree>
    <p:extLst>
      <p:ext uri="{BB962C8B-B14F-4D97-AF65-F5344CB8AC3E}">
        <p14:creationId xmlns:p14="http://schemas.microsoft.com/office/powerpoint/2010/main" val="4089490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en-US" dirty="0"/>
          </a:p>
        </p:txBody>
      </p:sp>
      <p:sp>
        <p:nvSpPr>
          <p:cNvPr id="3" name="Content Placeholder 2"/>
          <p:cNvSpPr>
            <a:spLocks noGrp="1"/>
          </p:cNvSpPr>
          <p:nvPr>
            <p:ph idx="1"/>
          </p:nvPr>
        </p:nvSpPr>
        <p:spPr>
          <a:xfrm>
            <a:off x="457200" y="3061368"/>
            <a:ext cx="7082589" cy="3064795"/>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p:txBody>
      </p:sp>
      <p:sp>
        <p:nvSpPr>
          <p:cNvPr id="4" name="Date Placeholder 3"/>
          <p:cNvSpPr>
            <a:spLocks noGrp="1"/>
          </p:cNvSpPr>
          <p:nvPr>
            <p:ph type="dt" sz="half" idx="10"/>
          </p:nvPr>
        </p:nvSpPr>
        <p:spPr/>
        <p:txBody>
          <a:bodyPr/>
          <a:lstStyle/>
          <a:p>
            <a:fld id="{5647101D-AC74-C146-BE23-B751A26542B9}" type="datetimeFigureOut">
              <a:rPr lang="en-US" smtClean="0"/>
              <a:t>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912E7-1A08-F64B-831F-6D25CF1001B7}" type="slidenum">
              <a:rPr lang="en-US" smtClean="0"/>
              <a:t>‹nr.›</a:t>
            </a:fld>
            <a:endParaRPr lang="en-US"/>
          </a:p>
        </p:txBody>
      </p:sp>
    </p:spTree>
    <p:extLst>
      <p:ext uri="{BB962C8B-B14F-4D97-AF65-F5344CB8AC3E}">
        <p14:creationId xmlns:p14="http://schemas.microsoft.com/office/powerpoint/2010/main" val="27680290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en-US" dirty="0"/>
          </a:p>
        </p:txBody>
      </p:sp>
      <p:sp>
        <p:nvSpPr>
          <p:cNvPr id="3" name="Content Placeholder 2"/>
          <p:cNvSpPr>
            <a:spLocks noGrp="1"/>
          </p:cNvSpPr>
          <p:nvPr>
            <p:ph sz="half" idx="1"/>
          </p:nvPr>
        </p:nvSpPr>
        <p:spPr>
          <a:xfrm>
            <a:off x="457200" y="3181684"/>
            <a:ext cx="4038600" cy="2944479"/>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vl4pPr>
              <a:defRPr sz="1800"/>
            </a:lvl4pPr>
            <a:lvl5pPr>
              <a:defRPr sz="1800"/>
            </a:lvl5pPr>
            <a:lvl6pPr>
              <a:defRPr sz="1800"/>
            </a:lvl6pPr>
            <a:lvl7pPr>
              <a:defRPr sz="1800"/>
            </a:lvl7pPr>
            <a:lvl8pPr>
              <a:defRPr sz="1800"/>
            </a:lvl8pPr>
            <a:lvl9pPr>
              <a:defRPr sz="1800"/>
            </a:lvl9p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p:txBody>
      </p:sp>
      <p:sp>
        <p:nvSpPr>
          <p:cNvPr id="4" name="Content Placeholder 3"/>
          <p:cNvSpPr>
            <a:spLocks noGrp="1"/>
          </p:cNvSpPr>
          <p:nvPr>
            <p:ph sz="half" idx="2"/>
          </p:nvPr>
        </p:nvSpPr>
        <p:spPr>
          <a:xfrm>
            <a:off x="4648200" y="3181684"/>
            <a:ext cx="2891589" cy="2944479"/>
          </a:xfrm>
          <a:prstGeom prst="rect">
            <a:avLst/>
          </a:prstGeom>
        </p:spPr>
        <p:txBody>
          <a:bodyPr/>
          <a:lstStyle>
            <a:lvl1pPr>
              <a:defRPr sz="2800" b="0" i="0">
                <a:solidFill>
                  <a:srgbClr val="662483"/>
                </a:solidFill>
                <a:latin typeface="Caecilia LT Std Light"/>
                <a:cs typeface="Caecilia LT Std Light"/>
              </a:defRPr>
            </a:lvl1pPr>
            <a:lvl2pPr>
              <a:defRPr sz="2400" b="0" i="0">
                <a:solidFill>
                  <a:srgbClr val="662483"/>
                </a:solidFill>
                <a:latin typeface="Caecilia LT Std Light"/>
                <a:cs typeface="Caecilia LT Std Light"/>
              </a:defRPr>
            </a:lvl2pPr>
            <a:lvl3pPr>
              <a:defRPr sz="2000" b="0" i="0">
                <a:solidFill>
                  <a:srgbClr val="662483"/>
                </a:solidFill>
                <a:latin typeface="Caecilia LT Std Light"/>
                <a:cs typeface="Caecilia LT Std Light"/>
              </a:defRPr>
            </a:lvl3pPr>
            <a:lvl4pPr>
              <a:defRPr sz="1800"/>
            </a:lvl4pPr>
            <a:lvl5pPr>
              <a:defRPr sz="1800"/>
            </a:lvl5pPr>
            <a:lvl6pPr>
              <a:defRPr sz="1800"/>
            </a:lvl6pPr>
            <a:lvl7pPr>
              <a:defRPr sz="1800"/>
            </a:lvl7pPr>
            <a:lvl8pPr>
              <a:defRPr sz="1800"/>
            </a:lvl8pPr>
            <a:lvl9pPr>
              <a:defRPr sz="1800"/>
            </a:lvl9p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a:p>
            <a:pPr lvl="1"/>
            <a:r>
              <a:rPr lang="nl-NL" dirty="0" smtClean="0"/>
              <a:t>Second level</a:t>
            </a:r>
          </a:p>
          <a:p>
            <a:pPr lvl="2"/>
            <a:r>
              <a:rPr lang="nl-NL" dirty="0" err="1" smtClean="0"/>
              <a:t>Third</a:t>
            </a:r>
            <a:r>
              <a:rPr lang="nl-NL" dirty="0" smtClean="0"/>
              <a:t> level</a:t>
            </a:r>
          </a:p>
        </p:txBody>
      </p:sp>
      <p:sp>
        <p:nvSpPr>
          <p:cNvPr id="5" name="Date Placeholder 4"/>
          <p:cNvSpPr>
            <a:spLocks noGrp="1"/>
          </p:cNvSpPr>
          <p:nvPr>
            <p:ph type="dt" sz="half" idx="10"/>
          </p:nvPr>
        </p:nvSpPr>
        <p:spPr/>
        <p:txBody>
          <a:bodyPr/>
          <a:lstStyle/>
          <a:p>
            <a:fld id="{5647101D-AC74-C146-BE23-B751A26542B9}" type="datetimeFigureOut">
              <a:rPr lang="en-US" smtClean="0"/>
              <a:t>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912E7-1A08-F64B-831F-6D25CF1001B7}" type="slidenum">
              <a:rPr lang="en-US" smtClean="0"/>
              <a:t>‹nr.›</a:t>
            </a:fld>
            <a:endParaRPr lang="en-US"/>
          </a:p>
        </p:txBody>
      </p:sp>
    </p:spTree>
    <p:extLst>
      <p:ext uri="{BB962C8B-B14F-4D97-AF65-F5344CB8AC3E}">
        <p14:creationId xmlns:p14="http://schemas.microsoft.com/office/powerpoint/2010/main" val="2425779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Click to edit Master title style</a:t>
            </a:r>
            <a:endParaRPr lang="en-US"/>
          </a:p>
        </p:txBody>
      </p:sp>
      <p:sp>
        <p:nvSpPr>
          <p:cNvPr id="3" name="Date Placeholder 2"/>
          <p:cNvSpPr>
            <a:spLocks noGrp="1"/>
          </p:cNvSpPr>
          <p:nvPr>
            <p:ph type="dt" sz="half" idx="10"/>
          </p:nvPr>
        </p:nvSpPr>
        <p:spPr/>
        <p:txBody>
          <a:bodyPr/>
          <a:lstStyle/>
          <a:p>
            <a:fld id="{5647101D-AC74-C146-BE23-B751A26542B9}" type="datetimeFigureOut">
              <a:rPr lang="en-US" smtClean="0"/>
              <a:t>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912E7-1A08-F64B-831F-6D25CF1001B7}" type="slidenum">
              <a:rPr lang="en-US" smtClean="0"/>
              <a:t>‹nr.›</a:t>
            </a:fld>
            <a:endParaRPr lang="en-US"/>
          </a:p>
        </p:txBody>
      </p:sp>
    </p:spTree>
    <p:extLst>
      <p:ext uri="{BB962C8B-B14F-4D97-AF65-F5344CB8AC3E}">
        <p14:creationId xmlns:p14="http://schemas.microsoft.com/office/powerpoint/2010/main" val="448932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7101D-AC74-C146-BE23-B751A26542B9}" type="datetimeFigureOut">
              <a:rPr lang="en-US" smtClean="0"/>
              <a:t>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912E7-1A08-F64B-831F-6D25CF1001B7}" type="slidenum">
              <a:rPr lang="en-US" smtClean="0"/>
              <a:t>‹nr.›</a:t>
            </a:fld>
            <a:endParaRPr lang="en-US"/>
          </a:p>
        </p:txBody>
      </p:sp>
    </p:spTree>
    <p:extLst>
      <p:ext uri="{BB962C8B-B14F-4D97-AF65-F5344CB8AC3E}">
        <p14:creationId xmlns:p14="http://schemas.microsoft.com/office/powerpoint/2010/main" val="2664358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normAutofit/>
          </a:bodyPr>
          <a:lstStyle>
            <a:lvl1pPr algn="l">
              <a:defRPr sz="1800" b="0" i="0">
                <a:latin typeface="Caecilia LT Std Roman"/>
                <a:cs typeface="Caecilia LT Std Roman"/>
              </a:defRPr>
            </a:lvl1p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en-US" dirty="0"/>
          </a:p>
        </p:txBody>
      </p:sp>
      <p:sp>
        <p:nvSpPr>
          <p:cNvPr id="3" name="Picture Placeholder 2"/>
          <p:cNvSpPr>
            <a:spLocks noGrp="1"/>
          </p:cNvSpPr>
          <p:nvPr>
            <p:ph type="pic" idx="1"/>
          </p:nvPr>
        </p:nvSpPr>
        <p:spPr>
          <a:xfrm>
            <a:off x="1792288" y="1443789"/>
            <a:ext cx="5486400" cy="328378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200" b="0" i="0">
                <a:solidFill>
                  <a:srgbClr val="662483"/>
                </a:solidFill>
                <a:latin typeface="Caecilia LT Std Light"/>
                <a:cs typeface="Caecilia LT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text</a:t>
            </a:r>
            <a:r>
              <a:rPr lang="nl-NL" dirty="0" smtClean="0"/>
              <a:t> </a:t>
            </a:r>
            <a:r>
              <a:rPr lang="nl-NL" dirty="0" err="1" smtClean="0"/>
              <a:t>styles</a:t>
            </a:r>
            <a:endParaRPr lang="nl-NL" dirty="0" smtClean="0"/>
          </a:p>
        </p:txBody>
      </p:sp>
      <p:sp>
        <p:nvSpPr>
          <p:cNvPr id="5" name="Date Placeholder 4"/>
          <p:cNvSpPr>
            <a:spLocks noGrp="1"/>
          </p:cNvSpPr>
          <p:nvPr>
            <p:ph type="dt" sz="half" idx="10"/>
          </p:nvPr>
        </p:nvSpPr>
        <p:spPr/>
        <p:txBody>
          <a:bodyPr/>
          <a:lstStyle/>
          <a:p>
            <a:fld id="{5647101D-AC74-C146-BE23-B751A26542B9}" type="datetimeFigureOut">
              <a:rPr lang="en-US" smtClean="0"/>
              <a:t>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912E7-1A08-F64B-831F-6D25CF1001B7}" type="slidenum">
              <a:rPr lang="en-US" smtClean="0"/>
              <a:t>‹nr.›</a:t>
            </a:fld>
            <a:endParaRPr lang="en-US"/>
          </a:p>
        </p:txBody>
      </p:sp>
    </p:spTree>
    <p:extLst>
      <p:ext uri="{BB962C8B-B14F-4D97-AF65-F5344CB8AC3E}">
        <p14:creationId xmlns:p14="http://schemas.microsoft.com/office/powerpoint/2010/main" val="3685763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268411" cy="1470025"/>
          </a:xfrm>
          <a:prstGeom prst="rect">
            <a:avLst/>
          </a:prstGeom>
        </p:spPr>
        <p:txBody>
          <a:bodyPr/>
          <a:lstStyle>
            <a:lvl1pPr algn="l">
              <a:defRPr sz="3600" b="0" i="0">
                <a:solidFill>
                  <a:srgbClr val="008D36"/>
                </a:solidFill>
                <a:latin typeface="Caecilia LT Std Bold"/>
                <a:cs typeface="Caecilia LT Std Bold"/>
              </a:defRPr>
            </a:lvl1p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en-US" dirty="0"/>
          </a:p>
        </p:txBody>
      </p:sp>
      <p:sp>
        <p:nvSpPr>
          <p:cNvPr id="3" name="Subtitle 2"/>
          <p:cNvSpPr>
            <a:spLocks noGrp="1"/>
          </p:cNvSpPr>
          <p:nvPr>
            <p:ph type="subTitle" idx="1"/>
          </p:nvPr>
        </p:nvSpPr>
        <p:spPr>
          <a:xfrm>
            <a:off x="685800" y="3600450"/>
            <a:ext cx="6400800" cy="1752600"/>
          </a:xfrm>
          <a:prstGeom prst="rect">
            <a:avLst/>
          </a:prstGeom>
        </p:spPr>
        <p:txBody>
          <a:bodyPr/>
          <a:lstStyle>
            <a:lvl1pPr marL="0" indent="0" algn="l">
              <a:buNone/>
              <a:defRPr sz="2800" b="0" i="0">
                <a:solidFill>
                  <a:srgbClr val="008D36"/>
                </a:solidFill>
                <a:latin typeface="Caecilia LT Std Light"/>
                <a:cs typeface="Caecilia LT Std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subtitle</a:t>
            </a:r>
            <a:r>
              <a:rPr lang="nl-NL" dirty="0" smtClean="0"/>
              <a:t> </a:t>
            </a:r>
            <a:r>
              <a:rPr lang="nl-NL" dirty="0" err="1" smtClean="0"/>
              <a:t>style</a:t>
            </a:r>
            <a:endParaRPr lang="en-US" dirty="0"/>
          </a:p>
        </p:txBody>
      </p:sp>
      <p:sp>
        <p:nvSpPr>
          <p:cNvPr id="4" name="Date Placeholder 3"/>
          <p:cNvSpPr>
            <a:spLocks noGrp="1"/>
          </p:cNvSpPr>
          <p:nvPr>
            <p:ph type="dt" sz="half" idx="10"/>
          </p:nvPr>
        </p:nvSpPr>
        <p:spPr/>
        <p:txBody>
          <a:bodyPr/>
          <a:lstStyle/>
          <a:p>
            <a:fld id="{AB266432-C2AA-A64D-B25A-AEBEB5D1EBA4}" type="datetimeFigureOut">
              <a:rPr lang="en-US" smtClean="0"/>
              <a:t>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31D112-F128-564E-97DF-30A28C088A19}" type="slidenum">
              <a:rPr lang="en-US" smtClean="0"/>
              <a:t>‹nr.›</a:t>
            </a:fld>
            <a:endParaRPr lang="en-US"/>
          </a:p>
        </p:txBody>
      </p:sp>
    </p:spTree>
    <p:extLst>
      <p:ext uri="{BB962C8B-B14F-4D97-AF65-F5344CB8AC3E}">
        <p14:creationId xmlns:p14="http://schemas.microsoft.com/office/powerpoint/2010/main" val="22843048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02906"/>
            <a:ext cx="7082589" cy="1342941"/>
          </a:xfrm>
          <a:prstGeom prst="rect">
            <a:avLst/>
          </a:prstGeom>
        </p:spPr>
        <p:txBody>
          <a:bodyPr vert="horz" lIns="91440" tIns="45720" rIns="91440" bIns="45720" rtlCol="0" anchor="ctr">
            <a:normAutofit/>
          </a:bodyPr>
          <a:lstStyle/>
          <a:p>
            <a:r>
              <a:rPr lang="nl-NL" dirty="0" smtClean="0"/>
              <a:t>Click </a:t>
            </a:r>
            <a:r>
              <a:rPr lang="nl-NL" dirty="0" err="1" smtClean="0"/>
              <a:t>to</a:t>
            </a:r>
            <a:r>
              <a:rPr lang="nl-NL" dirty="0" smtClean="0"/>
              <a:t> </a:t>
            </a:r>
            <a:r>
              <a:rPr lang="nl-NL" dirty="0" err="1" smtClean="0"/>
              <a:t>edit</a:t>
            </a:r>
            <a:r>
              <a:rPr lang="nl-NL" dirty="0" smtClean="0"/>
              <a:t> Master </a:t>
            </a:r>
            <a:r>
              <a:rPr lang="nl-NL" dirty="0" err="1" smtClean="0"/>
              <a:t>title</a:t>
            </a:r>
            <a:r>
              <a:rPr lang="nl-NL" dirty="0" smtClean="0"/>
              <a:t> </a:t>
            </a:r>
            <a:r>
              <a:rPr lang="nl-NL" dirty="0" err="1" smtClean="0"/>
              <a:t>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47101D-AC74-C146-BE23-B751A26542B9}" type="datetimeFigureOut">
              <a:rPr lang="en-US" smtClean="0"/>
              <a:t>1/6/18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6912E7-1A08-F64B-831F-6D25CF1001B7}" type="slidenum">
              <a:rPr lang="en-US" smtClean="0"/>
              <a:t>‹nr.›</a:t>
            </a:fld>
            <a:endParaRPr lang="en-US"/>
          </a:p>
        </p:txBody>
      </p:sp>
      <p:pic>
        <p:nvPicPr>
          <p:cNvPr id="8" name="Picture 7" descr="logo.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457200" y="486323"/>
            <a:ext cx="2307336" cy="563880"/>
          </a:xfrm>
          <a:prstGeom prst="rect">
            <a:avLst/>
          </a:prstGeom>
        </p:spPr>
      </p:pic>
      <p:pic>
        <p:nvPicPr>
          <p:cNvPr id="9" name="Picture 6" descr="sidebartest.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328919" y="1357567"/>
            <a:ext cx="827532" cy="4768596"/>
          </a:xfrm>
          <a:prstGeom prst="rect">
            <a:avLst/>
          </a:prstGeom>
        </p:spPr>
      </p:pic>
    </p:spTree>
    <p:extLst>
      <p:ext uri="{BB962C8B-B14F-4D97-AF65-F5344CB8AC3E}">
        <p14:creationId xmlns:p14="http://schemas.microsoft.com/office/powerpoint/2010/main" val="30110022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457200" rtl="0" eaLnBrk="1" latinLnBrk="0" hangingPunct="1">
        <a:spcBef>
          <a:spcPct val="0"/>
        </a:spcBef>
        <a:buNone/>
        <a:defRPr sz="3600" b="0" i="0" kern="1200">
          <a:solidFill>
            <a:srgbClr val="662483"/>
          </a:solidFill>
          <a:latin typeface="Caecilia LT Std Roman"/>
          <a:ea typeface="+mj-ea"/>
          <a:cs typeface="Caecilia LT Std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266432-C2AA-A64D-B25A-AEBEB5D1EBA4}" type="datetimeFigureOut">
              <a:rPr lang="en-US" smtClean="0"/>
              <a:t>1/6/18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1D112-F128-564E-97DF-30A28C088A19}" type="slidenum">
              <a:rPr lang="en-US" smtClean="0"/>
              <a:t>‹nr.›</a:t>
            </a:fld>
            <a:endParaRPr lang="en-US"/>
          </a:p>
        </p:txBody>
      </p:sp>
      <p:pic>
        <p:nvPicPr>
          <p:cNvPr id="7" name="Picture 6" descr="sidebartes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28919" y="1357567"/>
            <a:ext cx="827532" cy="4768596"/>
          </a:xfrm>
          <a:prstGeom prst="rect">
            <a:avLst/>
          </a:prstGeom>
        </p:spPr>
      </p:pic>
      <p:pic>
        <p:nvPicPr>
          <p:cNvPr id="8" name="Picture 7"/>
          <p:cNvPicPr>
            <a:picLocks noChangeAspect="1"/>
          </p:cNvPicPr>
          <p:nvPr userDrawn="1"/>
        </p:nvPicPr>
        <p:blipFill>
          <a:blip r:embed="rId4"/>
          <a:stretch>
            <a:fillRect/>
          </a:stretch>
        </p:blipFill>
        <p:spPr>
          <a:xfrm>
            <a:off x="5630510" y="1918253"/>
            <a:ext cx="1845380" cy="2078766"/>
          </a:xfrm>
          <a:prstGeom prst="rect">
            <a:avLst/>
          </a:prstGeom>
        </p:spPr>
      </p:pic>
      <p:pic>
        <p:nvPicPr>
          <p:cNvPr id="9" name="Picture 8" descr="banner.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7200" y="4117797"/>
            <a:ext cx="7209363" cy="2008366"/>
          </a:xfrm>
          <a:prstGeom prst="rect">
            <a:avLst/>
          </a:prstGeom>
        </p:spPr>
      </p:pic>
      <p:pic>
        <p:nvPicPr>
          <p:cNvPr id="10" name="Picture 9"/>
          <p:cNvPicPr>
            <a:picLocks noChangeAspect="1"/>
          </p:cNvPicPr>
          <p:nvPr userDrawn="1"/>
        </p:nvPicPr>
        <p:blipFill>
          <a:blip r:embed="rId6"/>
          <a:stretch>
            <a:fillRect/>
          </a:stretch>
        </p:blipFill>
        <p:spPr>
          <a:xfrm>
            <a:off x="6883016" y="828225"/>
            <a:ext cx="1185748" cy="1177338"/>
          </a:xfrm>
          <a:prstGeom prst="rect">
            <a:avLst/>
          </a:prstGeom>
        </p:spPr>
      </p:pic>
      <p:pic>
        <p:nvPicPr>
          <p:cNvPr id="11" name="Picture 10" descr="leerlinge.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883016" y="2486570"/>
            <a:ext cx="2871878" cy="3262453"/>
          </a:xfrm>
          <a:prstGeom prst="rect">
            <a:avLst/>
          </a:prstGeom>
        </p:spPr>
      </p:pic>
      <p:pic>
        <p:nvPicPr>
          <p:cNvPr id="12" name="Picture 11" descr="leraar.pn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18741" y="1885677"/>
            <a:ext cx="2279964" cy="2590039"/>
          </a:xfrm>
          <a:prstGeom prst="rect">
            <a:avLst/>
          </a:prstGeom>
        </p:spPr>
      </p:pic>
      <p:pic>
        <p:nvPicPr>
          <p:cNvPr id="13" name="Picture 12" descr="leerlinge2.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124200" y="1535257"/>
            <a:ext cx="2589445" cy="2940459"/>
          </a:xfrm>
          <a:prstGeom prst="rect">
            <a:avLst/>
          </a:prstGeom>
        </p:spPr>
      </p:pic>
      <p:sp>
        <p:nvSpPr>
          <p:cNvPr id="2" name="TextBox 1"/>
          <p:cNvSpPr txBox="1"/>
          <p:nvPr userDrawn="1"/>
        </p:nvSpPr>
        <p:spPr>
          <a:xfrm>
            <a:off x="5779034" y="89972"/>
            <a:ext cx="2907766" cy="369332"/>
          </a:xfrm>
          <a:prstGeom prst="rect">
            <a:avLst/>
          </a:prstGeom>
          <a:noFill/>
        </p:spPr>
        <p:txBody>
          <a:bodyPr wrap="square" rtlCol="0">
            <a:spAutoFit/>
          </a:bodyPr>
          <a:lstStyle/>
          <a:p>
            <a:r>
              <a:rPr lang="en-US" b="0" i="0" dirty="0" err="1" smtClean="0">
                <a:solidFill>
                  <a:srgbClr val="008D36"/>
                </a:solidFill>
                <a:latin typeface="Caecilia LT Std Light"/>
                <a:cs typeface="Caecilia LT Std Light"/>
              </a:rPr>
              <a:t>losse</a:t>
            </a:r>
            <a:r>
              <a:rPr lang="en-US" b="0" i="0" dirty="0" smtClean="0">
                <a:solidFill>
                  <a:srgbClr val="008D36"/>
                </a:solidFill>
                <a:latin typeface="Caecilia LT Std Light"/>
                <a:cs typeface="Caecilia LT Std Light"/>
              </a:rPr>
              <a:t> </a:t>
            </a:r>
            <a:r>
              <a:rPr lang="en-US" b="0" i="0" dirty="0" err="1" smtClean="0">
                <a:solidFill>
                  <a:srgbClr val="008D36"/>
                </a:solidFill>
                <a:latin typeface="Caecilia LT Std Light"/>
                <a:cs typeface="Caecilia LT Std Light"/>
              </a:rPr>
              <a:t>huisstijl</a:t>
            </a:r>
            <a:r>
              <a:rPr lang="en-US" b="0" i="0" dirty="0" smtClean="0">
                <a:solidFill>
                  <a:srgbClr val="008D36"/>
                </a:solidFill>
                <a:latin typeface="Caecilia LT Std Light"/>
                <a:cs typeface="Caecilia LT Std Light"/>
              </a:rPr>
              <a:t> </a:t>
            </a:r>
            <a:r>
              <a:rPr lang="en-US" b="0" i="0" dirty="0" err="1" smtClean="0">
                <a:solidFill>
                  <a:srgbClr val="008D36"/>
                </a:solidFill>
                <a:latin typeface="Caecilia LT Std Light"/>
                <a:cs typeface="Caecilia LT Std Light"/>
              </a:rPr>
              <a:t>elementen</a:t>
            </a:r>
            <a:endParaRPr lang="en-US" b="0" i="0" dirty="0">
              <a:solidFill>
                <a:srgbClr val="008D36"/>
              </a:solidFill>
              <a:latin typeface="Caecilia LT Std Light"/>
              <a:cs typeface="Caecilia LT Std Light"/>
            </a:endParaRPr>
          </a:p>
        </p:txBody>
      </p:sp>
    </p:spTree>
    <p:extLst>
      <p:ext uri="{BB962C8B-B14F-4D97-AF65-F5344CB8AC3E}">
        <p14:creationId xmlns:p14="http://schemas.microsoft.com/office/powerpoint/2010/main" val="1359285867"/>
      </p:ext>
    </p:extLst>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hyperlink" Target="https://twitter.com/Eindexamensite" TargetMode="External"/><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hyperlink" Target="https://www.eindexamensite.nl/eindexamensite.html" TargetMode="External"/><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hyperlink" Target="http://www.eindexamensite.nl/" TargetMode="External"/><Relationship Id="rId4" Type="http://schemas.openxmlformats.org/officeDocument/2006/relationships/image" Target="../media/image9.jp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hyperlink" Target="http://www.eindexamensite.nl/" TargetMode="External"/><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799" y="1969309"/>
            <a:ext cx="6354433" cy="1783825"/>
          </a:xfrm>
          <a:prstGeom prst="rect">
            <a:avLst/>
          </a:prstGeom>
        </p:spPr>
      </p:pic>
      <p:sp>
        <p:nvSpPr>
          <p:cNvPr id="6" name="Titel 5"/>
          <p:cNvSpPr>
            <a:spLocks noGrp="1"/>
          </p:cNvSpPr>
          <p:nvPr>
            <p:ph type="ctrTitle"/>
          </p:nvPr>
        </p:nvSpPr>
        <p:spPr>
          <a:xfrm>
            <a:off x="685799" y="4443319"/>
            <a:ext cx="7420970" cy="1470025"/>
          </a:xfrm>
        </p:spPr>
        <p:txBody>
          <a:bodyPr/>
          <a:lstStyle/>
          <a:p>
            <a:r>
              <a:rPr lang="nl-NL" dirty="0" smtClean="0">
                <a:solidFill>
                  <a:srgbClr val="008D36"/>
                </a:solidFill>
              </a:rPr>
              <a:t>De</a:t>
            </a:r>
            <a:r>
              <a:rPr lang="nl-NL" dirty="0" smtClean="0"/>
              <a:t> eindexamentrainer voor het VO!</a:t>
            </a:r>
            <a:endParaRPr lang="nl-NL" dirty="0"/>
          </a:p>
        </p:txBody>
      </p:sp>
    </p:spTree>
    <p:extLst>
      <p:ext uri="{BB962C8B-B14F-4D97-AF65-F5344CB8AC3E}">
        <p14:creationId xmlns:p14="http://schemas.microsoft.com/office/powerpoint/2010/main" val="1637640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84074"/>
            <a:ext cx="7578899" cy="1342941"/>
          </a:xfrm>
        </p:spPr>
        <p:txBody>
          <a:bodyPr/>
          <a:lstStyle/>
          <a:p>
            <a:r>
              <a:rPr lang="nl-NL" dirty="0" smtClean="0"/>
              <a:t>Eindexamensite op de </a:t>
            </a:r>
            <a:r>
              <a:rPr lang="nl-NL" dirty="0" smtClean="0">
                <a:solidFill>
                  <a:srgbClr val="008D36"/>
                </a:solidFill>
              </a:rPr>
              <a:t>iPad</a:t>
            </a:r>
            <a:endParaRPr lang="nl-NL" dirty="0">
              <a:solidFill>
                <a:srgbClr val="008D36"/>
              </a:solidFill>
            </a:endParaRPr>
          </a:p>
        </p:txBody>
      </p:sp>
      <p:sp>
        <p:nvSpPr>
          <p:cNvPr id="3" name="Tijdelijke aanduiding voor inhoud 2"/>
          <p:cNvSpPr>
            <a:spLocks noGrp="1"/>
          </p:cNvSpPr>
          <p:nvPr>
            <p:ph idx="1"/>
          </p:nvPr>
        </p:nvSpPr>
        <p:spPr>
          <a:xfrm>
            <a:off x="457200" y="2448162"/>
            <a:ext cx="7987553" cy="3064795"/>
          </a:xfrm>
        </p:spPr>
        <p:txBody>
          <a:bodyPr/>
          <a:lstStyle/>
          <a:p>
            <a:r>
              <a:rPr lang="nl-NL" dirty="0" smtClean="0"/>
              <a:t>Eindexamensite is geschikt voor de </a:t>
            </a:r>
            <a:r>
              <a:rPr lang="nl-NL" dirty="0" smtClean="0"/>
              <a:t>iPad</a:t>
            </a:r>
            <a:endParaRPr lang="nl-NL" dirty="0" smtClean="0"/>
          </a:p>
          <a:p>
            <a:pPr marL="0" lvl="0" indent="0">
              <a:buNone/>
            </a:pPr>
            <a:endParaRPr lang="nl-NL"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7015" y="121958"/>
            <a:ext cx="1958169" cy="549700"/>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2087" y="4357688"/>
            <a:ext cx="2249487" cy="250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0213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84074"/>
            <a:ext cx="7578899" cy="1342941"/>
          </a:xfrm>
        </p:spPr>
        <p:txBody>
          <a:bodyPr/>
          <a:lstStyle/>
          <a:p>
            <a:r>
              <a:rPr lang="nl-NL" dirty="0" smtClean="0"/>
              <a:t>Overige functionaliteiten</a:t>
            </a:r>
            <a:endParaRPr lang="nl-NL" dirty="0">
              <a:solidFill>
                <a:srgbClr val="008D36"/>
              </a:solidFill>
            </a:endParaRPr>
          </a:p>
        </p:txBody>
      </p:sp>
      <p:sp>
        <p:nvSpPr>
          <p:cNvPr id="3" name="Tijdelijke aanduiding voor inhoud 2"/>
          <p:cNvSpPr>
            <a:spLocks noGrp="1"/>
          </p:cNvSpPr>
          <p:nvPr>
            <p:ph idx="1"/>
          </p:nvPr>
        </p:nvSpPr>
        <p:spPr>
          <a:xfrm>
            <a:off x="457200" y="2448162"/>
            <a:ext cx="7987553" cy="3064795"/>
          </a:xfrm>
        </p:spPr>
        <p:txBody>
          <a:bodyPr/>
          <a:lstStyle/>
          <a:p>
            <a:pPr marL="514350" indent="-514350">
              <a:buFont typeface="+mj-lt"/>
              <a:buAutoNum type="arabicPeriod"/>
            </a:pPr>
            <a:r>
              <a:rPr lang="nl-NL" dirty="0" smtClean="0"/>
              <a:t>Leerlingvolgsysteem </a:t>
            </a:r>
            <a:endParaRPr lang="nl-NL" dirty="0"/>
          </a:p>
          <a:p>
            <a:pPr marL="514350" indent="-514350">
              <a:buFont typeface="+mj-lt"/>
              <a:buAutoNum type="arabicPeriod"/>
            </a:pPr>
            <a:r>
              <a:rPr lang="nl-NL" dirty="0" smtClean="0"/>
              <a:t>Aanpassing</a:t>
            </a:r>
            <a:r>
              <a:rPr lang="nl-NL" dirty="0" smtClean="0"/>
              <a:t>: extra uitleg toevoegen alleen voor docenten</a:t>
            </a:r>
          </a:p>
          <a:p>
            <a:pPr marL="514350" indent="-514350">
              <a:buFont typeface="+mj-lt"/>
              <a:buAutoNum type="arabicPeriod"/>
            </a:pPr>
            <a:r>
              <a:rPr lang="nl-NL" dirty="0" smtClean="0"/>
              <a:t>Relatie met TIA-scores (moeilijkheidsgraad)</a:t>
            </a:r>
          </a:p>
          <a:p>
            <a:pPr marL="0" lvl="0" indent="0">
              <a:buNone/>
            </a:pPr>
            <a:endParaRPr lang="nl-NL" dirty="0" smtClean="0"/>
          </a:p>
          <a:p>
            <a:pPr marL="0" lvl="0" indent="0">
              <a:buNone/>
            </a:pPr>
            <a:endParaRPr lang="nl-NL"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7015" y="121958"/>
            <a:ext cx="1958169" cy="549700"/>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822" y="4846207"/>
            <a:ext cx="2676525" cy="133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78888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84074"/>
            <a:ext cx="7082589" cy="1342941"/>
          </a:xfrm>
        </p:spPr>
        <p:txBody>
          <a:bodyPr/>
          <a:lstStyle/>
          <a:p>
            <a:r>
              <a:rPr lang="nl-NL" dirty="0" smtClean="0"/>
              <a:t>Leerlingvolgsysteem</a:t>
            </a:r>
            <a:endParaRPr lang="nl-NL" dirty="0"/>
          </a:p>
        </p:txBody>
      </p:sp>
      <p:sp>
        <p:nvSpPr>
          <p:cNvPr id="3" name="Tijdelijke aanduiding voor inhoud 2"/>
          <p:cNvSpPr>
            <a:spLocks noGrp="1"/>
          </p:cNvSpPr>
          <p:nvPr>
            <p:ph idx="1"/>
          </p:nvPr>
        </p:nvSpPr>
        <p:spPr>
          <a:xfrm>
            <a:off x="457200" y="2448162"/>
            <a:ext cx="7578899" cy="3064795"/>
          </a:xfrm>
        </p:spPr>
        <p:txBody>
          <a:bodyPr/>
          <a:lstStyle/>
          <a:p>
            <a:pPr marL="0" indent="0">
              <a:buNone/>
            </a:pPr>
            <a:r>
              <a:rPr lang="nl-NL" dirty="0" smtClean="0"/>
              <a:t>Ontwikkeld vanuit wens docentenveld</a:t>
            </a:r>
          </a:p>
          <a:p>
            <a:pPr marL="0" indent="0">
              <a:buNone/>
            </a:pPr>
            <a:r>
              <a:rPr lang="nl-NL" dirty="0" smtClean="0">
                <a:solidFill>
                  <a:srgbClr val="008D36"/>
                </a:solidFill>
              </a:rPr>
              <a:t>Hoe </a:t>
            </a:r>
            <a:r>
              <a:rPr lang="nl-NL" dirty="0" smtClean="0">
                <a:solidFill>
                  <a:srgbClr val="008D36"/>
                </a:solidFill>
              </a:rPr>
              <a:t>werkt dat ?</a:t>
            </a:r>
            <a:endParaRPr lang="nl-NL" dirty="0" smtClean="0">
              <a:solidFill>
                <a:srgbClr val="008D36"/>
              </a:solidFill>
            </a:endParaRPr>
          </a:p>
          <a:p>
            <a:r>
              <a:rPr lang="nl-NL" dirty="0"/>
              <a:t>d</a:t>
            </a:r>
            <a:r>
              <a:rPr lang="nl-NL" dirty="0" smtClean="0"/>
              <a:t>ocent maakt klas aan voor/zijn haar vak</a:t>
            </a:r>
          </a:p>
          <a:p>
            <a:r>
              <a:rPr lang="nl-NL" dirty="0"/>
              <a:t>l</a:t>
            </a:r>
            <a:r>
              <a:rPr lang="nl-NL" dirty="0" smtClean="0"/>
              <a:t>eerling meldt zich aan voor deze klas</a:t>
            </a:r>
          </a:p>
          <a:p>
            <a:r>
              <a:rPr lang="nl-NL" dirty="0"/>
              <a:t>d</a:t>
            </a:r>
            <a:r>
              <a:rPr lang="nl-NL" dirty="0" smtClean="0"/>
              <a:t>ocent kan de eigen leerlingen volgen</a:t>
            </a:r>
          </a:p>
          <a:p>
            <a:r>
              <a:rPr lang="nl-NL" dirty="0"/>
              <a:t>l</a:t>
            </a:r>
            <a:r>
              <a:rPr lang="nl-NL" dirty="0" smtClean="0"/>
              <a:t>eerlingen houden zelf toegang tot de antwoorden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7015" y="121958"/>
            <a:ext cx="1958169" cy="549700"/>
          </a:xfrm>
          <a:prstGeom prst="rect">
            <a:avLst/>
          </a:prstGeom>
        </p:spPr>
      </p:pic>
    </p:spTree>
    <p:extLst>
      <p:ext uri="{BB962C8B-B14F-4D97-AF65-F5344CB8AC3E}">
        <p14:creationId xmlns:p14="http://schemas.microsoft.com/office/powerpoint/2010/main" val="20805712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84074"/>
            <a:ext cx="7082589" cy="1342941"/>
          </a:xfrm>
        </p:spPr>
        <p:txBody>
          <a:bodyPr/>
          <a:lstStyle/>
          <a:p>
            <a:r>
              <a:rPr lang="nl-NL" dirty="0" smtClean="0"/>
              <a:t>Extra uitleg toevoegen</a:t>
            </a:r>
            <a:endParaRPr lang="nl-NL" dirty="0"/>
          </a:p>
        </p:txBody>
      </p:sp>
      <p:sp>
        <p:nvSpPr>
          <p:cNvPr id="3" name="Tijdelijke aanduiding voor inhoud 2"/>
          <p:cNvSpPr>
            <a:spLocks noGrp="1"/>
          </p:cNvSpPr>
          <p:nvPr>
            <p:ph idx="1"/>
          </p:nvPr>
        </p:nvSpPr>
        <p:spPr>
          <a:xfrm>
            <a:off x="457200" y="2448162"/>
            <a:ext cx="7578899" cy="3064795"/>
          </a:xfrm>
        </p:spPr>
        <p:txBody>
          <a:bodyPr/>
          <a:lstStyle/>
          <a:p>
            <a:r>
              <a:rPr lang="nl-NL" dirty="0" smtClean="0"/>
              <a:t>Docenten kunnen bij vragen extra uitleg toevoegen.</a:t>
            </a:r>
          </a:p>
          <a:p>
            <a:r>
              <a:rPr lang="nl-NL" dirty="0" smtClean="0"/>
              <a:t>Uitleg is voor alle deelnemers in Nederland zichtbaar!</a:t>
            </a:r>
          </a:p>
          <a:p>
            <a:r>
              <a:rPr lang="nl-NL" dirty="0" smtClean="0"/>
              <a:t>Check door ontwikkelaars EES: alleen op het onderwerp, geen kwalitatieve check</a:t>
            </a:r>
          </a:p>
          <a:p>
            <a:r>
              <a:rPr lang="nl-NL" dirty="0" smtClean="0"/>
              <a:t>In de toekomst: waarderingssysteem</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7015" y="121958"/>
            <a:ext cx="1958169" cy="549700"/>
          </a:xfrm>
          <a:prstGeom prst="rect">
            <a:avLst/>
          </a:prstGeom>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882" y="895587"/>
            <a:ext cx="295275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1614" y="5404764"/>
            <a:ext cx="1276350"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9956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052"/>
                                        </p:tgtEl>
                                        <p:attrNameLst>
                                          <p:attrName>style.visibility</p:attrName>
                                        </p:attrNameLst>
                                      </p:cBhvr>
                                      <p:to>
                                        <p:strVal val="visible"/>
                                      </p:to>
                                    </p:set>
                                    <p:animEffect transition="in" filter="fade">
                                      <p:cBhvr>
                                        <p:cTn id="25"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84074"/>
            <a:ext cx="7578899" cy="1342941"/>
          </a:xfrm>
        </p:spPr>
        <p:txBody>
          <a:bodyPr/>
          <a:lstStyle/>
          <a:p>
            <a:r>
              <a:rPr lang="nl-NL" dirty="0" smtClean="0"/>
              <a:t>Moeilijkheidsgraad vragen </a:t>
            </a:r>
            <a:endParaRPr lang="nl-NL" dirty="0"/>
          </a:p>
        </p:txBody>
      </p:sp>
      <p:sp>
        <p:nvSpPr>
          <p:cNvPr id="3" name="Tijdelijke aanduiding voor inhoud 2"/>
          <p:cNvSpPr>
            <a:spLocks noGrp="1"/>
          </p:cNvSpPr>
          <p:nvPr>
            <p:ph idx="1"/>
          </p:nvPr>
        </p:nvSpPr>
        <p:spPr>
          <a:xfrm>
            <a:off x="457200" y="2448162"/>
            <a:ext cx="7987553" cy="3064795"/>
          </a:xfrm>
        </p:spPr>
        <p:txBody>
          <a:bodyPr/>
          <a:lstStyle/>
          <a:p>
            <a:r>
              <a:rPr lang="nl-NL" dirty="0" smtClean="0"/>
              <a:t>TIA = </a:t>
            </a:r>
            <a:r>
              <a:rPr lang="nl-NL" dirty="0" smtClean="0">
                <a:solidFill>
                  <a:srgbClr val="008D36"/>
                </a:solidFill>
              </a:rPr>
              <a:t>T</a:t>
            </a:r>
            <a:r>
              <a:rPr lang="nl-NL" dirty="0" smtClean="0"/>
              <a:t>oets en </a:t>
            </a:r>
            <a:r>
              <a:rPr lang="nl-NL" dirty="0" smtClean="0">
                <a:solidFill>
                  <a:srgbClr val="008D36"/>
                </a:solidFill>
              </a:rPr>
              <a:t>I</a:t>
            </a:r>
            <a:r>
              <a:rPr lang="nl-NL" dirty="0" smtClean="0"/>
              <a:t>tem </a:t>
            </a:r>
            <a:r>
              <a:rPr lang="nl-NL" dirty="0" smtClean="0">
                <a:solidFill>
                  <a:srgbClr val="008D36"/>
                </a:solidFill>
              </a:rPr>
              <a:t>A</a:t>
            </a:r>
            <a:r>
              <a:rPr lang="nl-NL" dirty="0" smtClean="0"/>
              <a:t>nalyse</a:t>
            </a:r>
          </a:p>
          <a:p>
            <a:r>
              <a:rPr lang="nl-NL" dirty="0" smtClean="0"/>
              <a:t>CITO voegt deze TIA gegevens vanaf </a:t>
            </a:r>
            <a:r>
              <a:rPr lang="nl-NL" dirty="0" smtClean="0">
                <a:solidFill>
                  <a:srgbClr val="008D36"/>
                </a:solidFill>
              </a:rPr>
              <a:t>2013</a:t>
            </a:r>
            <a:r>
              <a:rPr lang="nl-NL" dirty="0" smtClean="0"/>
              <a:t> </a:t>
            </a:r>
            <a:br>
              <a:rPr lang="nl-NL" dirty="0" smtClean="0"/>
            </a:br>
            <a:r>
              <a:rPr lang="nl-NL" dirty="0" smtClean="0"/>
              <a:t>toe aan de openbare rapportage van de eindexamens</a:t>
            </a:r>
          </a:p>
          <a:p>
            <a:r>
              <a:rPr lang="nl-NL" dirty="0" smtClean="0"/>
              <a:t>Op basis van de TIA-gegevens </a:t>
            </a:r>
            <a:br>
              <a:rPr lang="nl-NL" dirty="0" smtClean="0"/>
            </a:br>
            <a:r>
              <a:rPr lang="nl-NL" dirty="0" smtClean="0"/>
              <a:t>worden de examenvragen op EES</a:t>
            </a:r>
            <a:br>
              <a:rPr lang="nl-NL" dirty="0" smtClean="0"/>
            </a:br>
            <a:r>
              <a:rPr lang="nl-NL" dirty="0" smtClean="0"/>
              <a:t>vanaf 2013 voorzien van een “</a:t>
            </a:r>
            <a:r>
              <a:rPr lang="nl-NL" dirty="0" err="1" smtClean="0"/>
              <a:t>smiley</a:t>
            </a:r>
            <a:r>
              <a:rPr lang="nl-NL" dirty="0" smtClean="0"/>
              <a:t>” </a:t>
            </a:r>
            <a:br>
              <a:rPr lang="nl-NL" dirty="0" smtClean="0"/>
            </a:br>
            <a:r>
              <a:rPr lang="nl-NL" dirty="0" smtClean="0"/>
              <a:t>om de moeilijkheidsgraad aan te geven</a:t>
            </a:r>
          </a:p>
          <a:p>
            <a:pPr marL="0" lvl="0" indent="0">
              <a:buNone/>
            </a:pPr>
            <a:endParaRPr lang="nl-NL"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7015" y="121958"/>
            <a:ext cx="1958169" cy="549700"/>
          </a:xfrm>
          <a:prstGeom prst="rect">
            <a:avLst/>
          </a:prstGeom>
        </p:spPr>
      </p:pic>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714" r="20572"/>
          <a:stretch/>
        </p:blipFill>
        <p:spPr bwMode="auto">
          <a:xfrm>
            <a:off x="7471185" y="4063431"/>
            <a:ext cx="973568" cy="2511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611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8194"/>
                                        </p:tgtEl>
                                        <p:attrNameLst>
                                          <p:attrName>style.visibility</p:attrName>
                                        </p:attrNameLst>
                                      </p:cBhvr>
                                      <p:to>
                                        <p:strVal val="visible"/>
                                      </p:to>
                                    </p:set>
                                    <p:animEffect transition="in" filter="fade">
                                      <p:cBhvr>
                                        <p:cTn id="20"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84074"/>
            <a:ext cx="7578899" cy="1342941"/>
          </a:xfrm>
        </p:spPr>
        <p:txBody>
          <a:bodyPr/>
          <a:lstStyle/>
          <a:p>
            <a:r>
              <a:rPr lang="nl-NL" dirty="0" smtClean="0"/>
              <a:t>Allerlei handigs op Eindexamensite</a:t>
            </a:r>
            <a:endParaRPr lang="nl-NL" dirty="0"/>
          </a:p>
        </p:txBody>
      </p:sp>
      <p:sp>
        <p:nvSpPr>
          <p:cNvPr id="3" name="Tijdelijke aanduiding voor inhoud 2"/>
          <p:cNvSpPr>
            <a:spLocks noGrp="1"/>
          </p:cNvSpPr>
          <p:nvPr>
            <p:ph idx="1"/>
          </p:nvPr>
        </p:nvSpPr>
        <p:spPr>
          <a:xfrm>
            <a:off x="457200" y="2448162"/>
            <a:ext cx="7987553" cy="3064795"/>
          </a:xfrm>
        </p:spPr>
        <p:txBody>
          <a:bodyPr/>
          <a:lstStyle/>
          <a:p>
            <a:pPr lvl="0"/>
            <a:r>
              <a:rPr lang="nl-NL" dirty="0"/>
              <a:t>Eindexamenrooster </a:t>
            </a:r>
            <a:r>
              <a:rPr lang="nl-NL" dirty="0" smtClean="0"/>
              <a:t>2018 </a:t>
            </a:r>
            <a:r>
              <a:rPr lang="nl-NL" dirty="0" smtClean="0"/>
              <a:t>beschikbaar</a:t>
            </a:r>
            <a:endParaRPr lang="nl-NL" dirty="0"/>
          </a:p>
          <a:p>
            <a:pPr lvl="0"/>
            <a:r>
              <a:rPr lang="nl-NL" dirty="0" smtClean="0"/>
              <a:t>Leerling kan eigen profiel aanmaken</a:t>
            </a:r>
            <a:endParaRPr lang="nl-NL" dirty="0"/>
          </a:p>
          <a:p>
            <a:pPr lvl="0"/>
            <a:r>
              <a:rPr lang="nl-NL" dirty="0"/>
              <a:t>Gemaakte eindexamens blijven </a:t>
            </a:r>
            <a:r>
              <a:rPr lang="nl-NL" dirty="0" smtClean="0"/>
              <a:t>opgeslagen, maar kunnen ook verwijderd worden</a:t>
            </a:r>
            <a:endParaRPr lang="nl-NL" dirty="0"/>
          </a:p>
          <a:p>
            <a:pPr lvl="0"/>
            <a:r>
              <a:rPr lang="nl-NL" dirty="0"/>
              <a:t>Helpdesk via </a:t>
            </a:r>
            <a:r>
              <a:rPr lang="nl-NL" dirty="0" err="1"/>
              <a:t>Twitter</a:t>
            </a:r>
            <a:r>
              <a:rPr lang="nl-NL" dirty="0"/>
              <a:t> voor leerlingen: </a:t>
            </a:r>
            <a:r>
              <a:rPr lang="nl-NL" dirty="0" smtClean="0"/>
              <a:t>#Eindexamensite</a:t>
            </a:r>
            <a:endParaRPr lang="nl-NL" dirty="0"/>
          </a:p>
          <a:p>
            <a:pPr marL="0" lvl="0" indent="0">
              <a:buNone/>
            </a:pPr>
            <a:endParaRPr lang="nl-NL" dirty="0" smtClean="0"/>
          </a:p>
          <a:p>
            <a:pPr marL="0" lvl="0" indent="0">
              <a:buNone/>
            </a:pPr>
            <a:endParaRPr lang="nl-NL"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7015" y="121958"/>
            <a:ext cx="1958169" cy="549700"/>
          </a:xfrm>
          <a:prstGeom prst="rect">
            <a:avLst/>
          </a:prstGeom>
        </p:spPr>
      </p:pic>
      <p:pic>
        <p:nvPicPr>
          <p:cNvPr id="9218"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0349" y="4389120"/>
            <a:ext cx="1430767" cy="1852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904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218"/>
                                        </p:tgtEl>
                                        <p:attrNameLst>
                                          <p:attrName>style.visibility</p:attrName>
                                        </p:attrNameLst>
                                      </p:cBhvr>
                                      <p:to>
                                        <p:strVal val="visible"/>
                                      </p:to>
                                    </p:set>
                                    <p:animEffect transition="in" filter="fade">
                                      <p:cBhvr>
                                        <p:cTn id="25"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84074"/>
            <a:ext cx="7578899" cy="1342941"/>
          </a:xfrm>
        </p:spPr>
        <p:txBody>
          <a:bodyPr/>
          <a:lstStyle/>
          <a:p>
            <a:r>
              <a:rPr lang="nl-NL" dirty="0" smtClean="0"/>
              <a:t>Hoe gebruik je eindexamensite?</a:t>
            </a:r>
            <a:endParaRPr lang="nl-NL" dirty="0"/>
          </a:p>
        </p:txBody>
      </p:sp>
      <p:sp>
        <p:nvSpPr>
          <p:cNvPr id="3" name="Tijdelijke aanduiding voor inhoud 2"/>
          <p:cNvSpPr>
            <a:spLocks noGrp="1"/>
          </p:cNvSpPr>
          <p:nvPr>
            <p:ph idx="1"/>
          </p:nvPr>
        </p:nvSpPr>
        <p:spPr>
          <a:xfrm>
            <a:off x="457200" y="2448162"/>
            <a:ext cx="7987553" cy="3064795"/>
          </a:xfrm>
        </p:spPr>
        <p:txBody>
          <a:bodyPr/>
          <a:lstStyle/>
          <a:p>
            <a:pPr lvl="0"/>
            <a:r>
              <a:rPr lang="nl-NL" dirty="0" smtClean="0"/>
              <a:t>Een examen opgeven </a:t>
            </a:r>
            <a:r>
              <a:rPr lang="nl-NL" dirty="0"/>
              <a:t>als huiswerk: samen nakijken op smartboard</a:t>
            </a:r>
          </a:p>
          <a:p>
            <a:pPr lvl="0"/>
            <a:r>
              <a:rPr lang="nl-NL" dirty="0" smtClean="0"/>
              <a:t>Analyseer (via LVS EES) waar alle leerlingen slecht op scoren: behandel dat in de les</a:t>
            </a:r>
            <a:endParaRPr lang="nl-NL" dirty="0"/>
          </a:p>
          <a:p>
            <a:pPr lvl="0"/>
            <a:r>
              <a:rPr lang="nl-NL" dirty="0"/>
              <a:t>Differentiëren: leerlingen laten oefenen op </a:t>
            </a:r>
            <a:r>
              <a:rPr lang="nl-NL" dirty="0" smtClean="0"/>
              <a:t>specifieke onderwerp waar ze niet goed in zijn</a:t>
            </a:r>
            <a:endParaRPr lang="nl-NL"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7015" y="121958"/>
            <a:ext cx="1958169" cy="549700"/>
          </a:xfrm>
          <a:prstGeom prst="rect">
            <a:avLst/>
          </a:prstGeom>
        </p:spPr>
      </p:pic>
      <p:pic>
        <p:nvPicPr>
          <p:cNvPr id="3074" name="Picture 2" descr="https://encrypted-tbn1.gstatic.com/images?q=tbn:ANd9GcTViqPTg9KNuUDrIZmQ4o_O0ZAAK7Lb_8n4U9MTgx4QBt_UbE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0951" y="5421579"/>
            <a:ext cx="1775148" cy="1329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836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84074"/>
            <a:ext cx="8557984" cy="1342941"/>
          </a:xfrm>
        </p:spPr>
        <p:txBody>
          <a:bodyPr/>
          <a:lstStyle/>
          <a:p>
            <a:r>
              <a:rPr lang="nl-NL" dirty="0" smtClean="0"/>
              <a:t>Zelf </a:t>
            </a:r>
            <a:r>
              <a:rPr lang="nl-NL" dirty="0"/>
              <a:t>a</a:t>
            </a:r>
            <a:r>
              <a:rPr lang="nl-NL" dirty="0" smtClean="0"/>
              <a:t>an de slag met eindexamensite?</a:t>
            </a:r>
            <a:endParaRPr lang="nl-NL" dirty="0"/>
          </a:p>
        </p:txBody>
      </p:sp>
      <p:sp>
        <p:nvSpPr>
          <p:cNvPr id="3" name="Tijdelijke aanduiding voor inhoud 2"/>
          <p:cNvSpPr>
            <a:spLocks noGrp="1"/>
          </p:cNvSpPr>
          <p:nvPr>
            <p:ph idx="1"/>
          </p:nvPr>
        </p:nvSpPr>
        <p:spPr>
          <a:xfrm>
            <a:off x="457200" y="2448162"/>
            <a:ext cx="7987553" cy="3064795"/>
          </a:xfrm>
        </p:spPr>
        <p:txBody>
          <a:bodyPr/>
          <a:lstStyle/>
          <a:p>
            <a:pPr marL="0" indent="0">
              <a:buNone/>
            </a:pPr>
            <a:r>
              <a:rPr lang="nl-NL" sz="2400" b="1" dirty="0" smtClean="0">
                <a:latin typeface="Arial"/>
              </a:rPr>
              <a:t>Bijvoorbeeld met de volgende stappen:</a:t>
            </a:r>
          </a:p>
          <a:p>
            <a:pPr marL="514350" indent="-514350">
              <a:buFont typeface="+mj-lt"/>
              <a:buAutoNum type="arabicPeriod"/>
            </a:pPr>
            <a:r>
              <a:rPr lang="nl-NL" sz="2400" dirty="0" smtClean="0">
                <a:latin typeface="Arial"/>
              </a:rPr>
              <a:t>De </a:t>
            </a:r>
            <a:r>
              <a:rPr lang="nl-NL" sz="2400" dirty="0">
                <a:latin typeface="Arial"/>
              </a:rPr>
              <a:t>leerling maakt een heel </a:t>
            </a:r>
            <a:r>
              <a:rPr lang="nl-NL" sz="2400" dirty="0" smtClean="0">
                <a:latin typeface="Arial"/>
              </a:rPr>
              <a:t>examen.</a:t>
            </a:r>
            <a:endParaRPr lang="nl-NL" sz="2400" dirty="0">
              <a:latin typeface="Arial"/>
            </a:endParaRPr>
          </a:p>
          <a:p>
            <a:pPr marL="514350" indent="-514350">
              <a:buFont typeface="+mj-lt"/>
              <a:buAutoNum type="arabicPeriod"/>
            </a:pPr>
            <a:r>
              <a:rPr lang="nl-NL" sz="2400" dirty="0" smtClean="0">
                <a:latin typeface="Arial"/>
              </a:rPr>
              <a:t>De </a:t>
            </a:r>
            <a:r>
              <a:rPr lang="nl-NL" sz="2400" dirty="0">
                <a:latin typeface="Arial"/>
              </a:rPr>
              <a:t>leerling bekijkt het rapport om te zien welke </a:t>
            </a:r>
            <a:r>
              <a:rPr lang="nl-NL" sz="2400" dirty="0" smtClean="0">
                <a:latin typeface="Arial"/>
              </a:rPr>
              <a:t>onderwerpen wel/niet worden beheerst</a:t>
            </a:r>
            <a:endParaRPr lang="nl-NL" sz="2400" dirty="0">
              <a:latin typeface="Arial"/>
            </a:endParaRPr>
          </a:p>
          <a:p>
            <a:pPr marL="514350" indent="-514350">
              <a:buFont typeface="+mj-lt"/>
              <a:buAutoNum type="arabicPeriod"/>
            </a:pPr>
            <a:r>
              <a:rPr lang="nl-NL" sz="2400" dirty="0" smtClean="0">
                <a:latin typeface="Arial"/>
              </a:rPr>
              <a:t>De </a:t>
            </a:r>
            <a:r>
              <a:rPr lang="nl-NL" sz="2400" dirty="0">
                <a:latin typeface="Arial"/>
              </a:rPr>
              <a:t>leerling bestudeert de </a:t>
            </a:r>
            <a:r>
              <a:rPr lang="nl-NL" sz="2400" dirty="0" smtClean="0">
                <a:latin typeface="Arial"/>
              </a:rPr>
              <a:t>specifieke examenstof </a:t>
            </a:r>
            <a:r>
              <a:rPr lang="nl-NL" sz="2400" dirty="0">
                <a:latin typeface="Arial"/>
              </a:rPr>
              <a:t>van </a:t>
            </a:r>
            <a:r>
              <a:rPr lang="nl-NL" sz="2400" dirty="0" smtClean="0">
                <a:latin typeface="Arial"/>
              </a:rPr>
              <a:t>de </a:t>
            </a:r>
            <a:r>
              <a:rPr lang="nl-NL" sz="2400" dirty="0">
                <a:latin typeface="Arial"/>
              </a:rPr>
              <a:t>onderwerpen die hij/zij nog niet beheerst.</a:t>
            </a:r>
          </a:p>
          <a:p>
            <a:pPr marL="514350" indent="-514350">
              <a:buFont typeface="+mj-lt"/>
              <a:buAutoNum type="arabicPeriod"/>
            </a:pPr>
            <a:r>
              <a:rPr lang="nl-NL" sz="2400" dirty="0" smtClean="0">
                <a:latin typeface="Arial"/>
              </a:rPr>
              <a:t>De </a:t>
            </a:r>
            <a:r>
              <a:rPr lang="nl-NL" sz="2400" dirty="0">
                <a:latin typeface="Arial"/>
              </a:rPr>
              <a:t>leerling oefent gericht </a:t>
            </a:r>
            <a:r>
              <a:rPr lang="nl-NL" sz="2400" dirty="0" smtClean="0">
                <a:latin typeface="Arial"/>
              </a:rPr>
              <a:t>met examenopgaven bij </a:t>
            </a:r>
            <a:r>
              <a:rPr lang="nl-NL" sz="2400" dirty="0">
                <a:latin typeface="Arial"/>
              </a:rPr>
              <a:t>de onderwerpen die hij/zij nog niet beheerst.</a:t>
            </a:r>
          </a:p>
          <a:p>
            <a:pPr marL="514350" indent="-514350">
              <a:buFont typeface="+mj-lt"/>
              <a:buAutoNum type="arabicPeriod"/>
            </a:pPr>
            <a:r>
              <a:rPr lang="nl-NL" sz="2400" dirty="0" smtClean="0">
                <a:latin typeface="Arial"/>
              </a:rPr>
              <a:t>Terug </a:t>
            </a:r>
            <a:r>
              <a:rPr lang="nl-NL" sz="2400" dirty="0">
                <a:latin typeface="Arial"/>
              </a:rPr>
              <a:t>naar </a:t>
            </a:r>
            <a:r>
              <a:rPr lang="nl-NL" sz="2400" dirty="0" smtClean="0">
                <a:latin typeface="Arial"/>
              </a:rPr>
              <a:t>1 (ander examen)</a:t>
            </a:r>
            <a:endParaRPr lang="nl-NL" sz="2400" dirty="0">
              <a:effectLst/>
              <a:latin typeface="Aria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7015" y="121958"/>
            <a:ext cx="1958169" cy="549700"/>
          </a:xfrm>
          <a:prstGeom prst="rect">
            <a:avLst/>
          </a:prstGeom>
        </p:spPr>
      </p:pic>
    </p:spTree>
    <p:extLst>
      <p:ext uri="{BB962C8B-B14F-4D97-AF65-F5344CB8AC3E}">
        <p14:creationId xmlns:p14="http://schemas.microsoft.com/office/powerpoint/2010/main" val="239007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84074"/>
            <a:ext cx="7578899" cy="1342941"/>
          </a:xfrm>
        </p:spPr>
        <p:txBody>
          <a:bodyPr/>
          <a:lstStyle/>
          <a:p>
            <a:r>
              <a:rPr lang="nl-NL" dirty="0" smtClean="0"/>
              <a:t>TIPS!</a:t>
            </a:r>
            <a:endParaRPr lang="nl-NL" dirty="0"/>
          </a:p>
        </p:txBody>
      </p:sp>
      <p:sp>
        <p:nvSpPr>
          <p:cNvPr id="3" name="Tijdelijke aanduiding voor inhoud 2"/>
          <p:cNvSpPr>
            <a:spLocks noGrp="1"/>
          </p:cNvSpPr>
          <p:nvPr>
            <p:ph idx="1"/>
          </p:nvPr>
        </p:nvSpPr>
        <p:spPr>
          <a:xfrm>
            <a:off x="457200" y="2448162"/>
            <a:ext cx="7987553" cy="3064795"/>
          </a:xfrm>
        </p:spPr>
        <p:txBody>
          <a:bodyPr/>
          <a:lstStyle/>
          <a:p>
            <a:pPr lvl="0"/>
            <a:r>
              <a:rPr lang="nl-NL" sz="2600" dirty="0" smtClean="0"/>
              <a:t>Zorg dat de leerlingen goed op de hoogte zijn van de examenstof. Gebruik hiervoor ook de Eindexamensite!</a:t>
            </a:r>
          </a:p>
          <a:p>
            <a:pPr lvl="0"/>
            <a:r>
              <a:rPr lang="nl-NL" sz="2600" dirty="0" smtClean="0"/>
              <a:t>Maak oefenrooster</a:t>
            </a:r>
            <a:endParaRPr lang="nl-NL" sz="2600" dirty="0"/>
          </a:p>
          <a:p>
            <a:pPr lvl="0"/>
            <a:r>
              <a:rPr lang="nl-NL" sz="2600" dirty="0" smtClean="0"/>
              <a:t>Begin ruim op tijd met oefenen!</a:t>
            </a:r>
            <a:endParaRPr lang="nl-NL" sz="2600" dirty="0"/>
          </a:p>
          <a:p>
            <a:pPr lvl="0"/>
            <a:r>
              <a:rPr lang="nl-NL" sz="2600" dirty="0" smtClean="0"/>
              <a:t>Analyseer waar alle leerlingen slecht op scoren: behandel dat in de les</a:t>
            </a:r>
            <a:endParaRPr lang="nl-NL" sz="2600" dirty="0"/>
          </a:p>
          <a:p>
            <a:pPr lvl="0"/>
            <a:r>
              <a:rPr lang="nl-NL" sz="2600" dirty="0" smtClean="0"/>
              <a:t>Differentiëren</a:t>
            </a:r>
            <a:r>
              <a:rPr lang="nl-NL" sz="2600" dirty="0"/>
              <a:t>: leerlingen laten oefenen op </a:t>
            </a:r>
            <a:r>
              <a:rPr lang="nl-NL" sz="2600" dirty="0" smtClean="0"/>
              <a:t>onderwerp waar ze niet goed in zijn</a:t>
            </a:r>
            <a:endParaRPr lang="nl-NL" sz="2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7015" y="121958"/>
            <a:ext cx="1958169" cy="549700"/>
          </a:xfrm>
          <a:prstGeom prst="rect">
            <a:avLst/>
          </a:prstGeom>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9792" y="121958"/>
            <a:ext cx="21717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35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84074"/>
            <a:ext cx="7578899" cy="1342941"/>
          </a:xfrm>
        </p:spPr>
        <p:txBody>
          <a:bodyPr/>
          <a:lstStyle/>
          <a:p>
            <a:r>
              <a:rPr lang="nl-NL" dirty="0" smtClean="0"/>
              <a:t>Andere eindexamensites</a:t>
            </a:r>
            <a:endParaRPr lang="nl-NL"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7015" y="121958"/>
            <a:ext cx="1958169" cy="549700"/>
          </a:xfrm>
          <a:prstGeom prst="rect">
            <a:avLst/>
          </a:prstGeom>
        </p:spPr>
      </p:pic>
      <p:pic>
        <p:nvPicPr>
          <p:cNvPr id="102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07975" y="3642705"/>
            <a:ext cx="3125703" cy="692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379" y="4673401"/>
            <a:ext cx="4082621" cy="381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379" y="2579146"/>
            <a:ext cx="4314825"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5109881" y="2474668"/>
            <a:ext cx="3098204" cy="923330"/>
          </a:xfrm>
          <a:prstGeom prst="rect">
            <a:avLst/>
          </a:prstGeom>
          <a:noFill/>
        </p:spPr>
        <p:txBody>
          <a:bodyPr wrap="square" rtlCol="0">
            <a:spAutoFit/>
          </a:bodyPr>
          <a:lstStyle/>
          <a:p>
            <a:r>
              <a:rPr lang="nl-NL" dirty="0">
                <a:latin typeface="Arial" panose="020B0604020202020204" pitchFamily="34" charset="0"/>
                <a:cs typeface="Arial" panose="020B0604020202020204" pitchFamily="34" charset="0"/>
              </a:rPr>
              <a:t>o</a:t>
            </a:r>
            <a:r>
              <a:rPr lang="nl-NL" dirty="0" smtClean="0">
                <a:latin typeface="Arial" panose="020B0604020202020204" pitchFamily="34" charset="0"/>
                <a:cs typeface="Arial" panose="020B0604020202020204" pitchFamily="34" charset="0"/>
              </a:rPr>
              <a:t>fficiële website van het ministerie waarop alles over de eindexamens te vinden is</a:t>
            </a:r>
            <a:endParaRPr lang="nl-NL" dirty="0">
              <a:latin typeface="Arial" panose="020B0604020202020204" pitchFamily="34" charset="0"/>
              <a:cs typeface="Arial" panose="020B0604020202020204" pitchFamily="34" charset="0"/>
            </a:endParaRPr>
          </a:p>
        </p:txBody>
      </p:sp>
      <p:sp>
        <p:nvSpPr>
          <p:cNvPr id="6" name="Tekstvak 5"/>
          <p:cNvSpPr txBox="1"/>
          <p:nvPr/>
        </p:nvSpPr>
        <p:spPr>
          <a:xfrm>
            <a:off x="489379" y="5421417"/>
            <a:ext cx="7718706" cy="1200329"/>
          </a:xfrm>
          <a:prstGeom prst="rect">
            <a:avLst/>
          </a:prstGeom>
          <a:noFill/>
        </p:spPr>
        <p:txBody>
          <a:bodyPr wrap="square" rtlCol="0">
            <a:spAutoFit/>
          </a:bodyPr>
          <a:lstStyle/>
          <a:p>
            <a:pPr>
              <a:spcAft>
                <a:spcPts val="0"/>
              </a:spcAft>
            </a:pPr>
            <a:r>
              <a:rPr lang="nl-NL" sz="2400" dirty="0" smtClean="0">
                <a:latin typeface="Arial" panose="020B0604020202020204" pitchFamily="34" charset="0"/>
                <a:ea typeface="Times New Roman"/>
                <a:cs typeface="Arial" panose="020B0604020202020204" pitchFamily="34" charset="0"/>
              </a:rPr>
              <a:t>Alleen eindexamensite biedt een </a:t>
            </a:r>
            <a:r>
              <a:rPr lang="nl-NL" sz="2400" dirty="0">
                <a:latin typeface="Arial" panose="020B0604020202020204" pitchFamily="34" charset="0"/>
                <a:ea typeface="Times New Roman"/>
                <a:cs typeface="Arial" panose="020B0604020202020204" pitchFamily="34" charset="0"/>
              </a:rPr>
              <a:t>koppeling tussen </a:t>
            </a:r>
            <a:r>
              <a:rPr lang="nl-NL" sz="2400" dirty="0" smtClean="0">
                <a:latin typeface="Arial" panose="020B0604020202020204" pitchFamily="34" charset="0"/>
                <a:ea typeface="Times New Roman"/>
                <a:cs typeface="Arial" panose="020B0604020202020204" pitchFamily="34" charset="0"/>
              </a:rPr>
              <a:t>de individuele examenvraag en </a:t>
            </a:r>
            <a:r>
              <a:rPr lang="nl-NL" sz="2400" dirty="0">
                <a:latin typeface="Arial" panose="020B0604020202020204" pitchFamily="34" charset="0"/>
                <a:ea typeface="Times New Roman"/>
                <a:cs typeface="Arial" panose="020B0604020202020204" pitchFamily="34" charset="0"/>
              </a:rPr>
              <a:t>het </a:t>
            </a:r>
            <a:r>
              <a:rPr lang="nl-NL" sz="2400" dirty="0" smtClean="0">
                <a:latin typeface="Arial" panose="020B0604020202020204" pitchFamily="34" charset="0"/>
                <a:ea typeface="Times New Roman"/>
                <a:cs typeface="Arial" panose="020B0604020202020204" pitchFamily="34" charset="0"/>
              </a:rPr>
              <a:t>examenprogramma: hierdoor is rapportage en gericht oefenen mogelijk</a:t>
            </a:r>
            <a:endParaRPr lang="nl-NL" sz="2400" dirty="0">
              <a:latin typeface="Arial" panose="020B0604020202020204" pitchFamily="34" charset="0"/>
              <a:ea typeface="Calibri"/>
              <a:cs typeface="Arial" panose="020B0604020202020204" pitchFamily="34" charset="0"/>
            </a:endParaRPr>
          </a:p>
        </p:txBody>
      </p:sp>
      <p:sp>
        <p:nvSpPr>
          <p:cNvPr id="7" name="AutoShape 5" descr="data:image/jpeg;base64,/9j/4AAQSkZJRgABAQAAAQABAAD/2wCEAAkGBxISEhUUERQVFhUWFRUUFxUXFxUVGBcXFBUYFhUaFxYZHCggGBolGxwUJTEhJSkrMS4uFx8zODMsNygtLisBCgoKDg0OGxAQGy8mHSQsNCwsMCwsLCwsLCwvLC8sLCwsLCw0LC0sLCwsLCwsLCw0LCwsLCwsLCwsLCwsLCwsLP/AABEIAJwBQgMBIgACEQEDEQH/xAAbAAEAAgMBAQAAAAAAAAAAAAAABQYCAwQBB//EAEIQAAICAQEEBwQHBgQGAwAAAAECAAMRBAUSITEGEyJBUXGRMmGBsRRCUnKSodEVI0NTwfAWYtLhBzOCg6LCJGNz/8QAGQEBAAMBAQAAAAAAAAAAAAAAAAEDBAUC/8QALREAAgIBAwIFAgYDAAAAAAAAAAECAxEEEjEhUQUTFCJBwfAjMjNxobFhgZH/2gAMAwEAAhEDEQA/APuMREAREQBERAEREAREQBERAEREAREQBERAEREAREQBERAEREAREQBERAEREAREQBERAEREAREQBERAE8Jxzns16n2G+6flCDMfpdf20/EP1j6XX9tPxD9ZV4mr067mX1D7FtB8J7Nem9hfuj5TZMrNSEREAREQBERAEREAREQBERAEREAREQBERAEREAREQBERAEREAREQBERAEREAREQBERAExtXKkeII9RMphc2FJHcCfQQgyJ/Yp+2PT/eP2Kftj0/3mr9sWeC+h/WP2xZ4L6H9ZrxaZc1E5UuAB4AD0mU531aqgZzjIHxJHcJEajbbn2AFHieJ/QSiNcpcF0rIx5J+JVG2hafrn5fKZJtO0fXPxwZZ6aXcr9THsWmJC6XbndYP+of1EmEcEAg5B5ESqcJR5LYzjLgyicO0dq10+0ct3KOfx8BK9qekVzezhB7hk+p/SeoUzn1RE7Yx5LfEop2rf/Mb1m6jb16/WDe5gPmMGWPSy7la1ES6RIjZm3UtIVuwx5eB8j4+6d2t1yVDLnyA5nymaxeX+foXRkmso6YlZ1HSCw+wAo9T+n5Tjbalx/iN8MD5TDLxCpcZY3IuUSmrtS4fxG+OD852afb9g9sBh6H8uH5RHxCp85Q3Is0Tm0muSxd5TwHPPAjzkJtHpUqkild7/MfZ+A5n8ponfXGO5voW11ysftRZIlCu6Qalvr49yhR/TP5zR+19R/Nf1mZ+IV/CZqWin3R9EiUGrpBqV/iZ9xCn+mZjrOmmoRgN2rBHMq3Pv+t5S2rWV2PC5PL0Vnxg+gRPnf8AjfVfZq/C3+uTPRbpNZqLTXaEHZLLugjiCMjiT3fKadyPEtLZFZZa4iadbqBXW7nkis34RmSZ0sm6J87/AMb6r7NX4W/1x/jfVfZq/C3+uedyNXo7D6JEqOo6Y7qKFUPbujePEIGI4gDOWx5/GQmo6Tap/wCJujwUKPzxn85cq5Mp8tn0mJ8vTb2qHK5/iQfmJJ6Hpjcp/ehbB5breo4flJdTDrZfYnFsvalWoXerPLmp4MvmP6ztlTWCsREQBERAE16n2G+6flNk16n2G+6flJXJD4KrBOImrUtwxOiuTnNmd95c5PcAAPACaonVs3TdZYFPLmfIf2JLaiiEnJmqrTu3sqT7wDj1mNtTLwYEeYxLiqgDA4Ad016rTixSrd/5HuImZanrx0NL03TnqU+bqtqtSCF473IHuPjN37Mu+wfVf1kHrVbfIPcd3mO7n+c1LbPoZvdDqHckkk5J4knvntVTMQqgknkBMZa+jGlVa9843nz8FBxj1yfSLJ7I5PVcN8sEWvRy8jPYHuLcfyGJG6rTPW266kH5+R759A3h4iRu39OtlLcsqN4Hy5j4iZq9TJyxI0ToWMopk6TqGc5ckkADJ8BynMJ6hwZz/G29sF8dfoVVPB0SS0exbLFDZCg8s5yR44EjZN7N24EUJYDgDAYeA5ZE4enVTl+JwaVj5OfVbDsQFhhgOeM59JGS41bUpbk4Hn2fnOZdiUHiMnyaa7NFGTzS1/09bexTtZqCvZBI3h2veM8j8flOSXTU9FqXOd5xwxgEf1E1/wCEqvt2f+P+mVehu+2dPT311wUSsaDQWXNu1jPeSeAA95ku3RO3HB0z4dr54lk2VsxNOpVCTk5JOM8sY4Dl+s33autPbdV82A+c116GCj+JyeZ6ubl7OD51q9K9TFbBg/MeIPeJG7UrymfA5+HIyzdKNelti9WchQQW8ST3e4f1kI65BB7xic94qt9rykzfVJuKcl1ISluEkth6vqtRU/cHAP3W7LfkTIypSCQe7h6TaZ2k+h6mk8o+0yu9OtXuabdHOxgvwHaPyx8ZJ7C1fW6ep+8qAfvL2W/MGU7/AIg6veuSsckTJ+85/QL6yxvociivNqT+PoVaawd5gvd3/CZWNgEzzQJzPw/WTVHdI6lktsGzrndszZF1/wDy1yBwLHgo+PefcJzaWg2OqDmzBfLJxmfVNJSlSKiYCqMDl+fvmuye05U5YKHquiepRcgK/uQkn0IGfhIIifX98eI9ZROnGjVLVsXH7wHOPtLjJ+II9J5hY28MiE8vDITZ+telw9ZwR3dxHeD7jPqGz9Yt1a2JyYZ8jyIPvBzPk0uPQDV8LKj3Ydfjwb/19YtjlZFi6ZLhERM5SIiIAmvU+w33T8psmvU+w33T8pK5IfBVZz6nmPKdE0akcp0o8nNlwJL9HR22+6PnIiSOw7gtmD9YY+PMf3755tWYM9VPE0WSInjMACTyHGc46J7PndpyxJ8T85YztyzwX0P6ys6iw7zcBzP58Zv09co5yYb7Yyxg9nmIEtWwtFTZSpZFLAkMfeDw/LEussUFlniEN7wiq4jEvP7Io/lrB2TR/LWUeqj2LfTS7lHiXR9BpQCSiYHEzmxofBPRpm1VtFsdln0ySqZL5RXnQjmCPMYnkt30/Tthd5SOAAIJHgOYi7Y9LfUx90kflynCeh3fpyT+/wDZftKjPUcg5BIPiDiTuq6PcM1sc+DY4/ESBIxwMyW0zqfuRDWCSo6SGoYs7fh3N8T4e/5zg1fSO9+RCDwUcfU8fTEhtQ+WJ9+PgJ6vKStVa1t3M7On00YxW5ZZut1Vje07N5sT8zNMsfR/YC2oLLSd053VHDODgknnzzylj0+y6E9mtPMjJ9TxmivR2WLc2TPVQg9qR87KnAODg8j4+XjPJYemjjrEHghPqf8AaV6Z7YeXNx7Giue+KkRusrw5P2hn4jgf6TTJq3R79NrjnXuN/wBLEq39D8JCzq6aTdSbPWcsvn/D3V5qsrP1GDDycfqD6yn7Y1fW32WdzOcfdHBfyAmzY20jQbCM9up0HuYjsn4H5yPmlvoUQq22Sl3Neo9mdNKYUCeUaY2EhRndBc+5U4kzZNGnXLPGplxETzE6NAyixDYAU313geW7nj+U+j/sDS/yU9JfKe0xSltPmGJ7ifTv8P6X+SnpPG2FpBzqrHnw/rPHnI8+Yj5lJ/oO2NT51sPkf6S2fsbR/wAuv+/jN+i2bp0beqRA2MZXngyJWprBDmmjviIlBUIiIAmvU+w33T8psmvU+w33T8pK5IfBVZjauRNm4fA+kbh8D6To5Ofg5p6DJ/VbLFiqy8H3R5Hh3+/3yEv07ocOpHy9eUiFikJ1yiSFG23AwyhvfnB+PCadbtR7Bjgq94Hf5mcEQqoJ5wHbNrGROXV6cntAcB7Xu7gT8pK6TZ1lnIYH2jwHw8ZYdLoURCuM59rP1vP3e6RO5Q/cmFLn+xQp27L2k1DZHFTzXx8vAyQ2n0eZSWp7S/Z7x5eI/PzkJYhU4YEHwIwfQyxShYiHGUGWtOklJHEOD4YB+RkbtbbxsUpWCqnmTzI8OHISEieY0Qi8nqV02sHgmda8ZIaDYlth4jcXxbn8BzMmdXsBd0dVwYDv+t5nuM5fi1XmxTh1kv6PdUJcldBlk0e3kIAsyG7yBkH04iQGo0zocOpHny+B5GaZwKrrKW8fyXp4LRqdvVAdjLHu4ED45lZZiSSeZOT8Z5M6aGc4RSfIf3iLb53NZ/gN5IS1cEj3mZgSwa3o1bu74wW70HPHiD3n3SBdSDgggjmDwI+ErlTOv8ywd6ixTin8lo6O7drSsV2ndK5w2CQQTnu5GSeo6Q6dRnf3j4KCc/HlKHN2l0r2HFalj7u7zPIfGa69baoqCWSuelrbcmzPaOsa6xnbhnkPADkJzSV2nsR6UQntMxIYAZC8Buj398jepb7LehmeyM1L3cmiEouPt4J3olSH69G5MgU+R3gZS9RSUZkbmrFT5qcGXLoi5S4gggMpHI8wQR+WZHdN9nFdRvqpIsUNwBPaHZb/ANT8Z1dJ+iv8FCni9ruitRNnUP8AZb8JjqH+y34TNBpyi4f8P9ngrbYwyG/dDPhjL/A5X0kBtjZzae1kPLmp+0p5H9feJ9E2Boup09ad4XLfebtN+ZM92xsqvUJuvwI4qw5qf0900VS2nIstzY38Hy2WjYfSw1qK7lLAcFZcbwHcCDz8/nIzafR6+knKl1+2gyPiOa/3xkVNDSkicKSL9b0y04HZFjHw3QPUkyo7a2s+pfefgBwVRxCg8/Mnhx90j5soodzhFLHwUE/KIwUepCikasS/dCdmmuo2MMNZgj7g9n1yT6Ti2F0SOQ+pxw4ivn+M8se4f7S4yqyeeiPE556IRESkqEREARE13thWI5gE+ggGyJV9jbVvxoWudXXWVD6m6y3Gg6jsleHV7iW8CMggdo5wNvRnahvLGy/Li/V19SBWAFp1NtSH2d7O4qnnzMAsc8Ilc6b7Zu0q6d6cYN560FSxNNWmv1FoQD65WrAPj4xtjbVi6zS00lNxiGvJGTu2hxQF8N4pcc//AF47+AE62jrPNF/CJlXpkX2UUeQEg9m7TNmpvR7wpr1HVJSBX2l6iqzjkb2cu3IjkJ50d2m1wZjeHs3tQvUDq1A6u50XiF3hwVeZ75O5kbUWKJXuje0m1VZJuK27oF1PVqj6e0gEjcYFh3+1vBhgg457eiupttSx7bC27fqqQu6ijFGpspU9lQd4qgz3ZJ4CQSTkwsrVuDAEeBAMhtv3XJbphXayi6/qWG7WcDqLrMqWUneyi88jGeEi9tbfei29BcpsqppajTkJvamx+t7GB2iWKKAV4AnJBAxALMdm0/yk/CJtq0yL7KKvkAPlIHpdtqzT9WKcbyrZqrVKly2m0271yrg8HJesA8efIzV0g6QWUarShd06dqrrbzzIRbNPUjqeQVTcGbPDcDHuEnc38kYRaIlZ1W27lTUMBkV6taSy1tYa6TXUzP1a8XILHj3A5IIUg57R2qEoosTVKa7bkX6R+6x1bhjkNjc5gDOJBJYiJobRVHnWn4RK6+2r205FTIbbNT9H0127lLVIDm0JvdoLWLs4IDdSSMBhNuq2/vaTTXhxQLnpWwtu/u9/IsUl+yGVgV494kOKfKBOroahyrT8Im9QBylf0e3/AP4uo1DYsrpNhqtQcNRWlasGQDmSxZARwYpkcGAnGNs6ldBqt90+l6brK2YIQm/urZU24SeBreskZPHMKKXCBbZqu0yP7aK33gD85BaPbNlh0ynCOxvqvUDO7bSuG3Sw9neGVJHaUqe+Z7Gvua3Vh7mZdPcKlBWsbwOlovyxVQc71jDhgYAhrPITwSY2XQP4Vf4F/SdSKAMAADwHCQHQvaZ1Gnpte/rLLNPTa6AVgI1iKzYCqCBkkcSZs29tU021I79RS6tm/dDAW7yBEZ2ylW8CcFh2jwBB5wopcIlyb5ZOxK5tzaxq1FFTahKUfT6mwuwQBrKX0yoO33EWWEqCCccCMTg13SbUImmcoqYqr1OsBBG5U711ngx3q+DXWceIGnZTgnI9EFyiQ3SnW3JWiaYqNRdYK6i6l1BVWtcsoI4biOM55keU4dp9IQadDdXYKatVagd23AUR9NdaBl+yrb6IOI8RzgFniVV9uudMlosCq2qWpbwoAelrN0WKGyMEcm4hsbw4ETfp9usNHfeStpqa5Kyg3etKMVrXdz2XL4TwJ4gAEAAWOJU32vqRoLjv1/S6bDp2bdO5v9YoRynMBq3rfd7t/v5zs0G3Htt0y4C79eq61OZW7TvVWyg+AZrBnvGDygFgnPfoKn4vWjHxZVPzEr3Rvbl2rcBCu5S9q6h8A71gZlrpTjwKqUd2+6BnLbsxtzWvUiird6yy2upN7JUb7dpiARndQO2MjJUDIzmAZrsfTD+DV+Bf0nXXWqjCgAeAAA/KV7X7Yu0vXq+Limn6+k4CM7BijVvjsjtGrDYHBzkdnJ6l1N9N9NdzrYt4sXITcK3IvWAKBn92UW32iSCo4nPCcsZJqJUtRtPUHR6e8WlWe7TVMAqFSL9WlDHipIIVjjjjIHAy1UoQoBYsRzY4BPmAAPQSAZxEQBERAEwuTKkeII9RM4gFe2RsS1RpBc1e7pKgiKgLb1gq6nrS7AbvYLjcA+ue0Zv2Dob9ODWwras3am3fDtvYvvtvA3NzGRvge13Z90mogEbtXZpus0zZGKbmtYEZ3g2mvowPjaD5AyI2X0WepUDWBymoVwxByNPTW1VFeeZIUgknmzOe+WmIBD6DR31W3ECtq7r+tyXZWUdVXWRu7hBPYJ9oc42Lo76E6oiorv3MHDuW/eWPYua9wDhvAHtd0mIgENTsyxtUmptFStXVZUBXvMzixkbtOQMKN3gmDxOczfsHZx09boxDb2o1N2R4ajUWXAeYDgfCSUQCP2rs82vp2BA6m/rTnvHU21YHvy4PwnDtXYDXfS+0o+kU111kjPV2Viwo5HfhmRh92T0QCGfYS2ai27UBXDV10ouWwqLvM+e7LMxz4hF8Jy6Do4ytR1rLYlOk1GjIOSXS2yjqy2eZ6urDeJYyxxAK/sHZGo0tVih0tZri4LllzWEStA7AE9ZuouWwcnPAZ4YaTo4yne3kVn1g1jogIRf3QrZU8SSN4scbzMxwM4ljiARO0dj9fqKrLMGqpLN1OOetsKgPkct1BYv/AHWnLR0fZAERlFaav6TWvayqN27EPieta0j3MB3SwRAK7f0dLB68p1D6xdSyAMOwAtjJwPNtQpcnkQxE813RrP0kUlUXUUqjKcnFiFgH9+UYA/8A5pLHEAg7NhN9OXUo4CbrGyvHtW7grWxSO8phWz3V14xg56tn7ONb6piQfpFwtX/KBpqKMH35rJ8iJJRAIfoxor9Pp6NPaK92miukOjsSxqRUzuFBug4J5nHv5zq2lXawKotLKylWFu9gZ4cVAIdcfV7PnxndEAgdldHzQ+kw4ZdNpLdLxBBYu2mKkDjgAUnhnhkeEWdG67X1LakLZ1+K1HEbtC1hRWfHtm9v+5J6IBA07Cd3obVMthp0/V8N5d61yvW2YzwyEXHeN5x38ddHR1k6hVcdXp9ZZqEHHPV2VXr1fu3XuIH+VRLFEArzbCdK9yrcwurOqRSWUYazrXUkA4JdrOQI4jymuzo69hJtavdt1Sam6tQ2CtNKpUgP1mFiUsXIGdzGOUssQCu6ro2c3illWu76OxU54W0v23z371a1L7urHjw2rsErr/pSMBWa7A9eDk2v1S74PgUqrBH+QHvMnYgFe2X0ffTvXZW672bFvXju21s7vWQO61CQA3epYH6pWT2xoDcgCtuOlldqNjeAatg2CMjKsN5TxBwxxid0QCB1Gwn1HXnUMFa2j6OorJPUjLEursAS5YoeQA6teHMnfTs+57qrNQ1f7lXCKgOGscBetO97BCb4CDP/ADG7R4SXiAQDbBc6SnT7671d2mtLccEUapLyB7yFI+Mn4iAIiIAiIgCIiAIiIAiIgCIiAIiIAiIgCIiAIiIAiIgCIiAIiIAiIgCIiAIiIAiIgCIiAIiIAiIgCIiAIiIAiIgCIiAIiIAiIgCIiAIiIAiIgCIiAIiIAiIgCIiAIiIAiIgCIiAIiIAiIgCIiAIiIAiIgCIiAIiIAiIgH//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2669860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84074"/>
            <a:ext cx="7578899" cy="1342941"/>
          </a:xfrm>
        </p:spPr>
        <p:txBody>
          <a:bodyPr/>
          <a:lstStyle/>
          <a:p>
            <a:r>
              <a:rPr lang="nl-NL" dirty="0" smtClean="0"/>
              <a:t>Wat is Eindexamensite?</a:t>
            </a:r>
            <a:endParaRPr lang="nl-NL" dirty="0"/>
          </a:p>
        </p:txBody>
      </p:sp>
      <p:sp>
        <p:nvSpPr>
          <p:cNvPr id="3" name="Tijdelijke aanduiding voor inhoud 2"/>
          <p:cNvSpPr>
            <a:spLocks noGrp="1"/>
          </p:cNvSpPr>
          <p:nvPr>
            <p:ph idx="1"/>
          </p:nvPr>
        </p:nvSpPr>
        <p:spPr>
          <a:xfrm>
            <a:off x="457200" y="2448162"/>
            <a:ext cx="7987553" cy="3064795"/>
          </a:xfrm>
        </p:spPr>
        <p:txBody>
          <a:bodyPr/>
          <a:lstStyle/>
          <a:p>
            <a:pPr marL="0" lvl="0" indent="0">
              <a:buNone/>
            </a:pPr>
            <a:r>
              <a:rPr lang="nl-NL" dirty="0"/>
              <a:t>Een online platform waar leerlingen zich kunnen voorbereiden op het eindexamen </a:t>
            </a:r>
          </a:p>
          <a:p>
            <a:pPr marL="0" lvl="0" indent="0">
              <a:buNone/>
            </a:pPr>
            <a:endParaRPr lang="nl-NL" dirty="0"/>
          </a:p>
          <a:p>
            <a:pPr marL="0" lvl="0" indent="0">
              <a:buNone/>
            </a:pPr>
            <a:r>
              <a:rPr lang="nl-NL" dirty="0"/>
              <a:t>Eén van de drie extra collecties van </a:t>
            </a:r>
            <a:r>
              <a:rPr lang="nl-NL" dirty="0" smtClean="0"/>
              <a:t>VO-content</a:t>
            </a:r>
            <a:endParaRPr lang="nl-NL"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7015" y="121958"/>
            <a:ext cx="1958169" cy="549700"/>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2557" y="4775835"/>
            <a:ext cx="2268537"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817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84074"/>
            <a:ext cx="7578899" cy="1342941"/>
          </a:xfrm>
        </p:spPr>
        <p:txBody>
          <a:bodyPr/>
          <a:lstStyle/>
          <a:p>
            <a:r>
              <a:rPr lang="nl-NL" dirty="0" smtClean="0"/>
              <a:t>Ondersteuning</a:t>
            </a:r>
            <a:endParaRPr lang="nl-NL" dirty="0"/>
          </a:p>
        </p:txBody>
      </p:sp>
      <p:sp>
        <p:nvSpPr>
          <p:cNvPr id="3" name="Tijdelijke aanduiding voor inhoud 2"/>
          <p:cNvSpPr>
            <a:spLocks noGrp="1"/>
          </p:cNvSpPr>
          <p:nvPr>
            <p:ph idx="1"/>
          </p:nvPr>
        </p:nvSpPr>
        <p:spPr>
          <a:xfrm>
            <a:off x="457200" y="2448162"/>
            <a:ext cx="7869219" cy="3064795"/>
          </a:xfrm>
        </p:spPr>
        <p:txBody>
          <a:bodyPr/>
          <a:lstStyle/>
          <a:p>
            <a:pPr lvl="0"/>
            <a:r>
              <a:rPr lang="nl-NL" dirty="0"/>
              <a:t>Zie </a:t>
            </a:r>
            <a:r>
              <a:rPr lang="nl-NL" dirty="0" smtClean="0"/>
              <a:t>de website van vo-content</a:t>
            </a:r>
          </a:p>
          <a:p>
            <a:pPr lvl="0"/>
            <a:endParaRPr lang="nl-NL" dirty="0"/>
          </a:p>
          <a:p>
            <a:pPr lvl="0"/>
            <a:endParaRPr lang="nl-NL" dirty="0" smtClean="0"/>
          </a:p>
          <a:p>
            <a:pPr lvl="0"/>
            <a:endParaRPr lang="nl-NL" dirty="0"/>
          </a:p>
          <a:p>
            <a:pPr lvl="0"/>
            <a:endParaRPr lang="nl-NL" dirty="0" smtClean="0"/>
          </a:p>
          <a:p>
            <a:pPr lvl="0"/>
            <a:endParaRPr lang="nl-NL" dirty="0"/>
          </a:p>
          <a:p>
            <a:pPr lvl="0"/>
            <a:r>
              <a:rPr lang="nl-NL" dirty="0"/>
              <a:t>u</a:t>
            </a:r>
            <a:r>
              <a:rPr lang="nl-NL" dirty="0" smtClean="0"/>
              <a:t>itleg, filmpje, tips, </a:t>
            </a:r>
            <a:r>
              <a:rPr lang="nl-NL" dirty="0" err="1" smtClean="0"/>
              <a:t>FAQs</a:t>
            </a:r>
            <a:endParaRPr lang="nl-NL" dirty="0" smtClean="0"/>
          </a:p>
          <a:p>
            <a:pPr lvl="0"/>
            <a:r>
              <a:rPr lang="nl-NL" dirty="0" smtClean="0"/>
              <a:t>helpdesk</a:t>
            </a:r>
          </a:p>
          <a:p>
            <a:pPr lvl="0"/>
            <a:endParaRPr lang="nl-NL"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7015" y="121958"/>
            <a:ext cx="1958169" cy="549700"/>
          </a:xfrm>
          <a:prstGeom prst="rect">
            <a:avLst/>
          </a:prstGeom>
        </p:spPr>
      </p:pic>
      <p:pic>
        <p:nvPicPr>
          <p:cNvPr id="5122"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855" y="3008055"/>
            <a:ext cx="3395812" cy="2398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7015" y="1084074"/>
            <a:ext cx="1145913" cy="929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vak 4"/>
          <p:cNvSpPr txBox="1"/>
          <p:nvPr/>
        </p:nvSpPr>
        <p:spPr>
          <a:xfrm>
            <a:off x="5911324" y="1311531"/>
            <a:ext cx="2205318" cy="646331"/>
          </a:xfrm>
          <a:prstGeom prst="rect">
            <a:avLst/>
          </a:prstGeom>
          <a:noFill/>
        </p:spPr>
        <p:txBody>
          <a:bodyPr wrap="square" rtlCol="0">
            <a:spAutoFit/>
          </a:bodyPr>
          <a:lstStyle/>
          <a:p>
            <a:r>
              <a:rPr lang="nl-NL" dirty="0">
                <a:solidFill>
                  <a:srgbClr val="5EAADE"/>
                </a:solidFill>
              </a:rPr>
              <a:t>v</a:t>
            </a:r>
            <a:r>
              <a:rPr lang="nl-NL" dirty="0" smtClean="0">
                <a:solidFill>
                  <a:srgbClr val="5EAADE"/>
                </a:solidFill>
              </a:rPr>
              <a:t>olg eindexa</a:t>
            </a:r>
            <a:r>
              <a:rPr lang="nl-NL" dirty="0" smtClean="0">
                <a:solidFill>
                  <a:schemeClr val="bg1"/>
                </a:solidFill>
              </a:rPr>
              <a:t>mensite</a:t>
            </a:r>
            <a:r>
              <a:rPr lang="nl-NL" dirty="0" smtClean="0"/>
              <a:t>  </a:t>
            </a:r>
            <a:r>
              <a:rPr lang="nl-NL" dirty="0" smtClean="0">
                <a:solidFill>
                  <a:srgbClr val="5EAADE"/>
                </a:solidFill>
              </a:rPr>
              <a:t>op </a:t>
            </a:r>
            <a:r>
              <a:rPr lang="nl-NL" dirty="0" err="1" smtClean="0">
                <a:solidFill>
                  <a:srgbClr val="5EAADE"/>
                </a:solidFill>
              </a:rPr>
              <a:t>twitter</a:t>
            </a:r>
            <a:endParaRPr lang="nl-NL" dirty="0">
              <a:solidFill>
                <a:srgbClr val="5EAADE"/>
              </a:solidFill>
            </a:endParaRPr>
          </a:p>
        </p:txBody>
      </p:sp>
    </p:spTree>
    <p:extLst>
      <p:ext uri="{BB962C8B-B14F-4D97-AF65-F5344CB8AC3E}">
        <p14:creationId xmlns:p14="http://schemas.microsoft.com/office/powerpoint/2010/main" val="29621774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hthoek 1"/>
          <p:cNvSpPr/>
          <p:nvPr/>
        </p:nvSpPr>
        <p:spPr>
          <a:xfrm>
            <a:off x="2565775" y="3248167"/>
            <a:ext cx="777922" cy="7369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prstClr val="white"/>
              </a:solidFill>
            </a:endParaRPr>
          </a:p>
        </p:txBody>
      </p:sp>
      <p:sp>
        <p:nvSpPr>
          <p:cNvPr id="9" name="Titel 1"/>
          <p:cNvSpPr>
            <a:spLocks noGrp="1"/>
          </p:cNvSpPr>
          <p:nvPr>
            <p:ph type="title"/>
          </p:nvPr>
        </p:nvSpPr>
        <p:spPr>
          <a:xfrm>
            <a:off x="3063923" y="421827"/>
            <a:ext cx="5337128" cy="1342941"/>
          </a:xfrm>
        </p:spPr>
        <p:txBody>
          <a:bodyPr/>
          <a:lstStyle/>
          <a:p>
            <a:r>
              <a:rPr lang="nl-NL" dirty="0" smtClean="0"/>
              <a:t>Overzicht collecties</a:t>
            </a:r>
            <a:endParaRPr lang="nl-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8434" y="1563256"/>
            <a:ext cx="7800975" cy="461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7015" y="121958"/>
            <a:ext cx="1958169" cy="549700"/>
          </a:xfrm>
          <a:prstGeom prst="rect">
            <a:avLst/>
          </a:prstGeom>
        </p:spPr>
      </p:pic>
    </p:spTree>
    <p:extLst>
      <p:ext uri="{BB962C8B-B14F-4D97-AF65-F5344CB8AC3E}">
        <p14:creationId xmlns:p14="http://schemas.microsoft.com/office/powerpoint/2010/main" val="24293687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84074"/>
            <a:ext cx="7578899" cy="1342941"/>
          </a:xfrm>
        </p:spPr>
        <p:txBody>
          <a:bodyPr/>
          <a:lstStyle/>
          <a:p>
            <a:r>
              <a:rPr lang="nl-NL" dirty="0" smtClean="0"/>
              <a:t>Wat kun je </a:t>
            </a:r>
            <a:r>
              <a:rPr lang="nl-NL" dirty="0" smtClean="0">
                <a:solidFill>
                  <a:srgbClr val="008D36"/>
                </a:solidFill>
              </a:rPr>
              <a:t>nu</a:t>
            </a:r>
            <a:r>
              <a:rPr lang="nl-NL" dirty="0" smtClean="0"/>
              <a:t> met Eindexamensite?</a:t>
            </a:r>
            <a:endParaRPr lang="nl-NL" dirty="0"/>
          </a:p>
        </p:txBody>
      </p:sp>
      <p:sp>
        <p:nvSpPr>
          <p:cNvPr id="3" name="Tijdelijke aanduiding voor inhoud 2"/>
          <p:cNvSpPr>
            <a:spLocks noGrp="1"/>
          </p:cNvSpPr>
          <p:nvPr>
            <p:ph idx="1"/>
          </p:nvPr>
        </p:nvSpPr>
        <p:spPr>
          <a:xfrm>
            <a:off x="457200" y="2448162"/>
            <a:ext cx="7987553" cy="3064795"/>
          </a:xfrm>
        </p:spPr>
        <p:txBody>
          <a:bodyPr/>
          <a:lstStyle/>
          <a:p>
            <a:pPr marL="0" lvl="0" indent="0">
              <a:buNone/>
            </a:pPr>
            <a:r>
              <a:rPr lang="nl-NL" dirty="0"/>
              <a:t>Leerlingen kunnen:</a:t>
            </a:r>
          </a:p>
          <a:p>
            <a:pPr lvl="0"/>
            <a:r>
              <a:rPr lang="nl-NL" dirty="0" smtClean="0"/>
              <a:t>Online eindexamens oefenen (niet alleen Stercollectie vakken!)</a:t>
            </a:r>
            <a:endParaRPr lang="nl-NL" dirty="0"/>
          </a:p>
          <a:p>
            <a:r>
              <a:rPr lang="nl-NL" dirty="0">
                <a:solidFill>
                  <a:srgbClr val="008D36"/>
                </a:solidFill>
              </a:rPr>
              <a:t>o</a:t>
            </a:r>
            <a:r>
              <a:rPr lang="nl-NL" dirty="0" smtClean="0">
                <a:solidFill>
                  <a:srgbClr val="008D36"/>
                </a:solidFill>
              </a:rPr>
              <a:t>efenexamens</a:t>
            </a:r>
            <a:r>
              <a:rPr lang="nl-NL" dirty="0" smtClean="0"/>
              <a:t>: zelf nakijken, resultaten inzien</a:t>
            </a:r>
          </a:p>
          <a:p>
            <a:r>
              <a:rPr lang="nl-NL" dirty="0" smtClean="0"/>
              <a:t>rapportages maken en bekijken</a:t>
            </a:r>
            <a:endParaRPr lang="nl-NL" dirty="0"/>
          </a:p>
          <a:p>
            <a:pPr lvl="0"/>
            <a:r>
              <a:rPr lang="nl-NL" dirty="0">
                <a:solidFill>
                  <a:srgbClr val="008D36"/>
                </a:solidFill>
              </a:rPr>
              <a:t>e</a:t>
            </a:r>
            <a:r>
              <a:rPr lang="nl-NL" dirty="0" smtClean="0">
                <a:solidFill>
                  <a:srgbClr val="008D36"/>
                </a:solidFill>
              </a:rPr>
              <a:t>xamenstof</a:t>
            </a:r>
            <a:r>
              <a:rPr lang="nl-NL" dirty="0" smtClean="0"/>
              <a:t>: uitleg en examenvragen per </a:t>
            </a:r>
            <a:r>
              <a:rPr lang="nl-NL" dirty="0"/>
              <a:t>onderwerp</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7015" y="121958"/>
            <a:ext cx="1958169" cy="549700"/>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5951" y="5739426"/>
            <a:ext cx="4260148" cy="973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70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84074"/>
            <a:ext cx="7578899" cy="1342941"/>
          </a:xfrm>
        </p:spPr>
        <p:txBody>
          <a:bodyPr/>
          <a:lstStyle/>
          <a:p>
            <a:r>
              <a:rPr lang="nl-NL" dirty="0" smtClean="0"/>
              <a:t>Wat vind je op Eindexamensite?</a:t>
            </a:r>
            <a:endParaRPr lang="nl-NL" dirty="0"/>
          </a:p>
        </p:txBody>
      </p:sp>
      <p:sp>
        <p:nvSpPr>
          <p:cNvPr id="3" name="Tijdelijke aanduiding voor inhoud 2"/>
          <p:cNvSpPr>
            <a:spLocks noGrp="1"/>
          </p:cNvSpPr>
          <p:nvPr>
            <p:ph idx="1"/>
          </p:nvPr>
        </p:nvSpPr>
        <p:spPr>
          <a:xfrm>
            <a:off x="457200" y="2448162"/>
            <a:ext cx="7987553" cy="3064795"/>
          </a:xfrm>
        </p:spPr>
        <p:txBody>
          <a:bodyPr/>
          <a:lstStyle/>
          <a:p>
            <a:r>
              <a:rPr lang="nl-NL" dirty="0"/>
              <a:t>e</a:t>
            </a:r>
            <a:r>
              <a:rPr lang="nl-NL" dirty="0" smtClean="0"/>
              <a:t>xamens van eindexamenvakken vanaf</a:t>
            </a:r>
            <a:br>
              <a:rPr lang="nl-NL" dirty="0" smtClean="0"/>
            </a:br>
            <a:r>
              <a:rPr lang="nl-NL" dirty="0" smtClean="0"/>
              <a:t>(</a:t>
            </a:r>
            <a:r>
              <a:rPr lang="nl-NL" u="sng" dirty="0" smtClean="0"/>
              <a:t>+</a:t>
            </a:r>
            <a:r>
              <a:rPr lang="nl-NL" dirty="0" smtClean="0"/>
              <a:t>) 2010</a:t>
            </a:r>
            <a:r>
              <a:rPr lang="nl-NL" dirty="0"/>
              <a:t> </a:t>
            </a:r>
            <a:r>
              <a:rPr lang="nl-NL" dirty="0" smtClean="0"/>
              <a:t>op alle niveaus inclusief antwoorden</a:t>
            </a:r>
            <a:endParaRPr lang="nl-NL"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7015" y="121958"/>
            <a:ext cx="1958169" cy="549700"/>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7825" y="3762784"/>
            <a:ext cx="2238375"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253" y="3762784"/>
            <a:ext cx="3567169" cy="2327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7053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84074"/>
            <a:ext cx="7578899" cy="1342941"/>
          </a:xfrm>
        </p:spPr>
        <p:txBody>
          <a:bodyPr/>
          <a:lstStyle/>
          <a:p>
            <a:r>
              <a:rPr lang="nl-NL" dirty="0" smtClean="0"/>
              <a:t>Digitale examens</a:t>
            </a:r>
            <a:endParaRPr lang="nl-NL" dirty="0"/>
          </a:p>
        </p:txBody>
      </p:sp>
      <p:sp>
        <p:nvSpPr>
          <p:cNvPr id="3" name="Tijdelijke aanduiding voor inhoud 2"/>
          <p:cNvSpPr>
            <a:spLocks noGrp="1"/>
          </p:cNvSpPr>
          <p:nvPr>
            <p:ph idx="1"/>
          </p:nvPr>
        </p:nvSpPr>
        <p:spPr>
          <a:xfrm>
            <a:off x="457200" y="2448162"/>
            <a:ext cx="7987553" cy="3064795"/>
          </a:xfrm>
        </p:spPr>
        <p:txBody>
          <a:bodyPr/>
          <a:lstStyle/>
          <a:p>
            <a:pPr marL="0" indent="0">
              <a:buNone/>
            </a:pPr>
            <a:r>
              <a:rPr lang="nl-NL" dirty="0" smtClean="0"/>
              <a:t>Op </a:t>
            </a:r>
            <a:r>
              <a:rPr lang="nl-NL" dirty="0"/>
              <a:t>dit moment zijn </a:t>
            </a:r>
            <a:r>
              <a:rPr lang="nl-NL" dirty="0" smtClean="0"/>
              <a:t>er voor de </a:t>
            </a:r>
            <a:r>
              <a:rPr lang="nl-NL" dirty="0"/>
              <a:t>volgende </a:t>
            </a:r>
            <a:r>
              <a:rPr lang="nl-NL" dirty="0" smtClean="0"/>
              <a:t>vakken enkele digitale </a:t>
            </a:r>
            <a:r>
              <a:rPr lang="nl-NL" dirty="0"/>
              <a:t>eindexamens </a:t>
            </a:r>
            <a:r>
              <a:rPr lang="nl-NL" dirty="0" smtClean="0"/>
              <a:t>beschikbaar, proef van CITO:</a:t>
            </a:r>
            <a:endParaRPr lang="nl-NL" dirty="0"/>
          </a:p>
          <a:p>
            <a:r>
              <a:rPr lang="nl-NL" dirty="0" smtClean="0"/>
              <a:t>Economie</a:t>
            </a:r>
            <a:r>
              <a:rPr lang="nl-NL" dirty="0"/>
              <a:t>, vmbo-</a:t>
            </a:r>
            <a:r>
              <a:rPr lang="nl-NL" dirty="0" err="1"/>
              <a:t>kb</a:t>
            </a:r>
            <a:endParaRPr lang="nl-NL" dirty="0"/>
          </a:p>
          <a:p>
            <a:r>
              <a:rPr lang="nl-NL" dirty="0" smtClean="0"/>
              <a:t>Engels</a:t>
            </a:r>
            <a:r>
              <a:rPr lang="nl-NL" dirty="0"/>
              <a:t>, vmbo-</a:t>
            </a:r>
            <a:r>
              <a:rPr lang="nl-NL" dirty="0" err="1"/>
              <a:t>kb</a:t>
            </a:r>
            <a:endParaRPr lang="nl-NL" dirty="0"/>
          </a:p>
          <a:p>
            <a:r>
              <a:rPr lang="nl-NL" dirty="0" smtClean="0"/>
              <a:t>Frans</a:t>
            </a:r>
            <a:r>
              <a:rPr lang="nl-NL" dirty="0"/>
              <a:t>, vmbo-</a:t>
            </a:r>
            <a:r>
              <a:rPr lang="nl-NL" dirty="0" err="1"/>
              <a:t>kb</a:t>
            </a:r>
            <a:endParaRPr lang="nl-NL" dirty="0"/>
          </a:p>
          <a:p>
            <a:r>
              <a:rPr lang="nl-NL" dirty="0" smtClean="0"/>
              <a:t>Nederlands</a:t>
            </a:r>
            <a:r>
              <a:rPr lang="nl-NL" dirty="0"/>
              <a:t>, </a:t>
            </a:r>
            <a:r>
              <a:rPr lang="nl-NL" dirty="0" smtClean="0"/>
              <a:t>vmbo-</a:t>
            </a:r>
            <a:r>
              <a:rPr lang="nl-NL" dirty="0" err="1" smtClean="0"/>
              <a:t>kb</a:t>
            </a:r>
            <a:r>
              <a:rPr lang="nl-NL" dirty="0" smtClean="0"/>
              <a:t>, vmbo-</a:t>
            </a:r>
            <a:r>
              <a:rPr lang="nl-NL" dirty="0" err="1" smtClean="0"/>
              <a:t>bb</a:t>
            </a:r>
            <a:endParaRPr lang="nl-NL"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7015" y="121958"/>
            <a:ext cx="1958169" cy="549700"/>
          </a:xfrm>
          <a:prstGeom prst="rect">
            <a:avLst/>
          </a:prstGeom>
        </p:spPr>
      </p:pic>
    </p:spTree>
    <p:extLst>
      <p:ext uri="{BB962C8B-B14F-4D97-AF65-F5344CB8AC3E}">
        <p14:creationId xmlns:p14="http://schemas.microsoft.com/office/powerpoint/2010/main" val="212989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84074"/>
            <a:ext cx="7578899" cy="1342941"/>
          </a:xfrm>
        </p:spPr>
        <p:txBody>
          <a:bodyPr/>
          <a:lstStyle/>
          <a:p>
            <a:r>
              <a:rPr lang="nl-NL" dirty="0" smtClean="0"/>
              <a:t>Waar vind je Eindexamensite?</a:t>
            </a:r>
            <a:endParaRPr lang="nl-NL" dirty="0"/>
          </a:p>
        </p:txBody>
      </p:sp>
      <p:sp>
        <p:nvSpPr>
          <p:cNvPr id="3" name="Tijdelijke aanduiding voor inhoud 2"/>
          <p:cNvSpPr>
            <a:spLocks noGrp="1"/>
          </p:cNvSpPr>
          <p:nvPr>
            <p:ph idx="1"/>
          </p:nvPr>
        </p:nvSpPr>
        <p:spPr>
          <a:xfrm>
            <a:off x="457200" y="2448162"/>
            <a:ext cx="7987553" cy="3064795"/>
          </a:xfrm>
        </p:spPr>
        <p:txBody>
          <a:bodyPr/>
          <a:lstStyle/>
          <a:p>
            <a:pPr marL="0" lvl="0" indent="0">
              <a:buNone/>
            </a:pPr>
            <a:r>
              <a:rPr lang="nl-NL" dirty="0" smtClean="0">
                <a:hlinkClick r:id="rId3"/>
              </a:rPr>
              <a:t>www.eindexamensite.nl</a:t>
            </a:r>
            <a:endParaRPr lang="nl-NL" dirty="0" smtClean="0"/>
          </a:p>
          <a:p>
            <a:pPr marL="0" lvl="0" indent="0">
              <a:buNone/>
            </a:pPr>
            <a:endParaRPr lang="nl-NL" dirty="0"/>
          </a:p>
          <a:p>
            <a:pPr marL="0" lvl="0" indent="0">
              <a:buNone/>
            </a:pPr>
            <a:r>
              <a:rPr lang="nl-NL" b="1" dirty="0" smtClean="0"/>
              <a:t>Inloggen</a:t>
            </a:r>
            <a:r>
              <a:rPr lang="nl-NL" dirty="0" smtClean="0"/>
              <a:t>: Eindexamensite is gekoppeld met Entree dus leerlingen loggen in met hun schoolaccount</a:t>
            </a:r>
          </a:p>
          <a:p>
            <a:pPr lvl="0"/>
            <a:r>
              <a:rPr lang="nl-NL" dirty="0"/>
              <a:t>Als er geen ELO/schoolaccount gebruikt wordt, kunnen leerlingen </a:t>
            </a:r>
            <a:r>
              <a:rPr lang="nl-NL" dirty="0" smtClean="0"/>
              <a:t>rechtstreeks </a:t>
            </a:r>
            <a:r>
              <a:rPr lang="nl-NL" dirty="0"/>
              <a:t>inloggen via </a:t>
            </a:r>
            <a:r>
              <a:rPr lang="nl-NL" dirty="0" smtClean="0"/>
              <a:t>Entree</a:t>
            </a:r>
            <a:endParaRPr lang="nl-NL" dirty="0"/>
          </a:p>
          <a:p>
            <a:pPr marL="0" lvl="0" indent="0">
              <a:buNone/>
            </a:pPr>
            <a:endParaRPr lang="nl-NL" dirty="0" smtClean="0"/>
          </a:p>
          <a:p>
            <a:pPr marL="0" lvl="0" indent="0">
              <a:buNone/>
            </a:pPr>
            <a:endParaRPr lang="nl-NL"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57015" y="121958"/>
            <a:ext cx="1958169" cy="549700"/>
          </a:xfrm>
          <a:prstGeom prst="rect">
            <a:avLst/>
          </a:prstGeom>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7015" y="1936040"/>
            <a:ext cx="914400" cy="120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5206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7015" y="121958"/>
            <a:ext cx="1958169" cy="549700"/>
          </a:xfrm>
          <a:prstGeom prst="rect">
            <a:avLst/>
          </a:prstGeom>
        </p:spPr>
      </p:pic>
      <p:pic>
        <p:nvPicPr>
          <p:cNvPr id="1026" name="Picture 2">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13" y="30163"/>
            <a:ext cx="8942387" cy="6827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1482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084074"/>
            <a:ext cx="7578899" cy="1342941"/>
          </a:xfrm>
        </p:spPr>
        <p:txBody>
          <a:bodyPr/>
          <a:lstStyle/>
          <a:p>
            <a:r>
              <a:rPr lang="nl-NL" dirty="0" smtClean="0"/>
              <a:t>Relatie met </a:t>
            </a:r>
            <a:r>
              <a:rPr lang="nl-NL" dirty="0" smtClean="0">
                <a:solidFill>
                  <a:srgbClr val="008D36"/>
                </a:solidFill>
              </a:rPr>
              <a:t>Stercollecties</a:t>
            </a:r>
            <a:endParaRPr lang="nl-NL" dirty="0">
              <a:solidFill>
                <a:srgbClr val="008D36"/>
              </a:solidFill>
            </a:endParaRPr>
          </a:p>
        </p:txBody>
      </p:sp>
      <p:sp>
        <p:nvSpPr>
          <p:cNvPr id="3" name="Tijdelijke aanduiding voor inhoud 2"/>
          <p:cNvSpPr>
            <a:spLocks noGrp="1"/>
          </p:cNvSpPr>
          <p:nvPr>
            <p:ph idx="1"/>
          </p:nvPr>
        </p:nvSpPr>
        <p:spPr>
          <a:xfrm>
            <a:off x="457200" y="2448162"/>
            <a:ext cx="7987553" cy="3064795"/>
          </a:xfrm>
        </p:spPr>
        <p:txBody>
          <a:bodyPr/>
          <a:lstStyle/>
          <a:p>
            <a:r>
              <a:rPr lang="nl-NL" dirty="0" smtClean="0"/>
              <a:t>Verwijzingen naar materiaal van de Stercollecties VO-content</a:t>
            </a:r>
          </a:p>
          <a:p>
            <a:r>
              <a:rPr lang="nl-NL" dirty="0" smtClean="0"/>
              <a:t>Voor VMBO al veel bovenbouwmateriaal, voor Havo/VWO wordt er nu veel ontwikkeld</a:t>
            </a:r>
          </a:p>
          <a:p>
            <a:endParaRPr lang="nl-NL" dirty="0" smtClean="0"/>
          </a:p>
          <a:p>
            <a:pPr marL="0" lvl="0" indent="0">
              <a:buNone/>
            </a:pPr>
            <a:endParaRPr lang="nl-NL"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7015" y="121958"/>
            <a:ext cx="1958169" cy="549700"/>
          </a:xfrm>
          <a:prstGeom prst="rect">
            <a:avLst/>
          </a:prstGeom>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915" y="4621281"/>
            <a:ext cx="4335593" cy="143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0663" y="4604442"/>
            <a:ext cx="2035436" cy="1640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223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E23234F3DFD82418F9656BE911EBF45" ma:contentTypeVersion="0" ma:contentTypeDescription="Een nieuw document maken." ma:contentTypeScope="" ma:versionID="d07ca8ffbba29863f089aa523ff222f1">
  <xsd:schema xmlns:xsd="http://www.w3.org/2001/XMLSchema" xmlns:xs="http://www.w3.org/2001/XMLSchema" xmlns:p="http://schemas.microsoft.com/office/2006/metadata/properties" targetNamespace="http://schemas.microsoft.com/office/2006/metadata/properties" ma:root="true" ma:fieldsID="4a964a055e071bcc7788c404c906294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72EF1A-D5AC-41C8-9600-47B03BC96D5E}">
  <ds:schemaRefs>
    <ds:schemaRef ds:uri="http://schemas.microsoft.com/office/2006/documentManagement/types"/>
    <ds:schemaRef ds:uri="http://schemas.microsoft.com/office/infopath/2007/PartnerControls"/>
    <ds:schemaRef ds:uri="http://purl.org/dc/dcmitype/"/>
    <ds:schemaRef ds:uri="http://schemas.microsoft.com/office/2006/metadata/properties"/>
    <ds:schemaRef ds:uri="http://schemas.openxmlformats.org/package/2006/metadata/core-properties"/>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2BD14C21-8DB9-46A9-933E-9556EC819F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931C96E-7150-4767-94A2-B3DC9D4A51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4160</TotalTime>
  <Words>1164</Words>
  <Application>Microsoft Macintosh PowerPoint</Application>
  <PresentationFormat>Diavoorstelling (4:3)</PresentationFormat>
  <Paragraphs>145</Paragraphs>
  <Slides>20</Slides>
  <Notes>20</Notes>
  <HiddenSlides>2</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20</vt:i4>
      </vt:variant>
    </vt:vector>
  </HeadingPairs>
  <TitlesOfParts>
    <vt:vector size="29" baseType="lpstr">
      <vt:lpstr>Caecilia LT Std Bold</vt:lpstr>
      <vt:lpstr>Caecilia LT Std Light</vt:lpstr>
      <vt:lpstr>Caecilia LT Std Roman</vt:lpstr>
      <vt:lpstr>Calibri</vt:lpstr>
      <vt:lpstr>Times New Roman</vt:lpstr>
      <vt:lpstr>Wingdings</vt:lpstr>
      <vt:lpstr>Arial</vt:lpstr>
      <vt:lpstr>1_Office Theme</vt:lpstr>
      <vt:lpstr>Custom Design</vt:lpstr>
      <vt:lpstr>De eindexamentrainer voor het VO!</vt:lpstr>
      <vt:lpstr>Wat is Eindexamensite?</vt:lpstr>
      <vt:lpstr>Overzicht collecties</vt:lpstr>
      <vt:lpstr>Wat kun je nu met Eindexamensite?</vt:lpstr>
      <vt:lpstr>Wat vind je op Eindexamensite?</vt:lpstr>
      <vt:lpstr>Digitale examens</vt:lpstr>
      <vt:lpstr>Waar vind je Eindexamensite?</vt:lpstr>
      <vt:lpstr>PowerPoint-presentatie</vt:lpstr>
      <vt:lpstr>Relatie met Stercollecties</vt:lpstr>
      <vt:lpstr>Eindexamensite op de iPad</vt:lpstr>
      <vt:lpstr>Overige functionaliteiten</vt:lpstr>
      <vt:lpstr>Leerlingvolgsysteem</vt:lpstr>
      <vt:lpstr>Extra uitleg toevoegen</vt:lpstr>
      <vt:lpstr>Moeilijkheidsgraad vragen </vt:lpstr>
      <vt:lpstr>Allerlei handigs op Eindexamensite</vt:lpstr>
      <vt:lpstr>Hoe gebruik je eindexamensite?</vt:lpstr>
      <vt:lpstr>Zelf aan de slag met eindexamensite?</vt:lpstr>
      <vt:lpstr>TIPS!</vt:lpstr>
      <vt:lpstr>Andere eindexamensites</vt:lpstr>
      <vt:lpstr>Ondersteuning</vt:lpstr>
    </vt:vector>
  </TitlesOfParts>
  <Company>Mevrouw Vanmulken</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Carolien van Mulken</dc:creator>
  <cp:lastModifiedBy>john van dongen</cp:lastModifiedBy>
  <cp:revision>76</cp:revision>
  <dcterms:created xsi:type="dcterms:W3CDTF">2013-09-10T17:07:47Z</dcterms:created>
  <dcterms:modified xsi:type="dcterms:W3CDTF">2018-01-08T07:47:16Z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0x0101003E23234F3DFD82418F9656BE911EBF45</vt:lpwstr>
  </property>
  <property fmtid="{D5CDD505-2E9C-101B-9397-08002B2CF9AE}" pid="3" name="FileLeafRef">
    <vt:lpwstr>PPT Eindexamensite versie 0.1.pptx</vt:lpwstr>
  </property>
</Properties>
</file>